
<file path=[Content_Types].xml><?xml version="1.0" encoding="utf-8"?>
<Types xmlns="http://schemas.openxmlformats.org/package/2006/content-types">
  <Default Extension="xml" ContentType="application/xml"/>
  <Default Extension="mov" ContentType="video/quicktime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03" r:id="rId1"/>
  </p:sldMasterIdLst>
  <p:notesMasterIdLst>
    <p:notesMasterId r:id="rId23"/>
  </p:notesMasterIdLst>
  <p:sldIdLst>
    <p:sldId id="256" r:id="rId2"/>
    <p:sldId id="257" r:id="rId3"/>
    <p:sldId id="271" r:id="rId4"/>
    <p:sldId id="287" r:id="rId5"/>
    <p:sldId id="288" r:id="rId6"/>
    <p:sldId id="272" r:id="rId7"/>
    <p:sldId id="277" r:id="rId8"/>
    <p:sldId id="273" r:id="rId9"/>
    <p:sldId id="274" r:id="rId10"/>
    <p:sldId id="275" r:id="rId11"/>
    <p:sldId id="278" r:id="rId12"/>
    <p:sldId id="276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69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8"/>
    <p:restoredTop sz="94671"/>
  </p:normalViewPr>
  <p:slideViewPr>
    <p:cSldViewPr snapToGrid="0" snapToObjects="1">
      <p:cViewPr varScale="1">
        <p:scale>
          <a:sx n="104" d="100"/>
          <a:sy n="104" d="100"/>
        </p:scale>
        <p:origin x="1800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056A14-9FEF-A642-A912-B38F16A0F013}" type="doc">
      <dgm:prSet loTypeId="urn:microsoft.com/office/officeart/2005/8/layout/process1" loCatId="" qsTypeId="urn:microsoft.com/office/officeart/2005/8/quickstyle/simple3" qsCatId="simple" csTypeId="urn:microsoft.com/office/officeart/2005/8/colors/accent1_2" csCatId="accent1" phldr="1"/>
      <dgm:spPr/>
    </dgm:pt>
    <dgm:pt modelId="{837EA0E1-EAA2-9F40-9317-FC4AA7717FEA}">
      <dgm:prSet phldrT="[Text]"/>
      <dgm:spPr>
        <a:effectLst>
          <a:glow rad="101600">
            <a:schemeClr val="accent3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Data</a:t>
          </a:r>
          <a:r>
            <a:rPr lang="zh-CN" altLang="en-US" baseline="0" dirty="0" smtClean="0"/>
            <a:t> </a:t>
          </a:r>
          <a:r>
            <a:rPr lang="en-US" altLang="zh-CN" baseline="0" dirty="0" smtClean="0"/>
            <a:t>Exploration</a:t>
          </a:r>
          <a:endParaRPr lang="en-US" dirty="0"/>
        </a:p>
      </dgm:t>
    </dgm:pt>
    <dgm:pt modelId="{078EACA3-3E7A-6640-A3AC-4C7F8CA1CC0A}" type="parTrans" cxnId="{C6D176FE-E0E5-E749-842F-BC9B2FC2ACF6}">
      <dgm:prSet/>
      <dgm:spPr/>
      <dgm:t>
        <a:bodyPr/>
        <a:lstStyle/>
        <a:p>
          <a:endParaRPr lang="en-US"/>
        </a:p>
      </dgm:t>
    </dgm:pt>
    <dgm:pt modelId="{A60F8CE2-1D60-304F-A935-BE380A3FCEC8}" type="sibTrans" cxnId="{C6D176FE-E0E5-E749-842F-BC9B2FC2ACF6}">
      <dgm:prSet/>
      <dgm:spPr/>
      <dgm:t>
        <a:bodyPr/>
        <a:lstStyle/>
        <a:p>
          <a:endParaRPr lang="en-US"/>
        </a:p>
      </dgm:t>
    </dgm:pt>
    <dgm:pt modelId="{0C4B9C1B-7D56-CB4B-A25B-F37F2A11C22E}">
      <dgm:prSet phldrT="[Text]"/>
      <dgm:spPr>
        <a:effectLst>
          <a:glow rad="139700">
            <a:schemeClr val="accent4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Data</a:t>
          </a:r>
          <a:r>
            <a:rPr lang="zh-CN" altLang="en-US" dirty="0" smtClean="0"/>
            <a:t> </a:t>
          </a:r>
          <a:r>
            <a:rPr lang="en-US" altLang="zh-CN" dirty="0" smtClean="0"/>
            <a:t>Preprocessing</a:t>
          </a:r>
          <a:endParaRPr lang="en-US" dirty="0"/>
        </a:p>
      </dgm:t>
    </dgm:pt>
    <dgm:pt modelId="{E48A5AB9-EE07-FA4C-8968-510CD4FC6A62}" type="parTrans" cxnId="{255F3A51-12B9-954F-833E-36545914D032}">
      <dgm:prSet/>
      <dgm:spPr/>
      <dgm:t>
        <a:bodyPr/>
        <a:lstStyle/>
        <a:p>
          <a:endParaRPr lang="en-US"/>
        </a:p>
      </dgm:t>
    </dgm:pt>
    <dgm:pt modelId="{1D0E09E3-9394-974C-9AD3-277DB32327B5}" type="sibTrans" cxnId="{255F3A51-12B9-954F-833E-36545914D032}">
      <dgm:prSet/>
      <dgm:spPr/>
      <dgm:t>
        <a:bodyPr/>
        <a:lstStyle/>
        <a:p>
          <a:endParaRPr lang="en-US"/>
        </a:p>
      </dgm:t>
    </dgm:pt>
    <dgm:pt modelId="{3A0101E8-7551-C347-97FC-FBA03F01ED7B}">
      <dgm:prSet phldrT="[Text]"/>
      <dgm:spPr>
        <a:effectLst>
          <a:glow rad="139700">
            <a:schemeClr val="accent5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Model</a:t>
          </a:r>
          <a:r>
            <a:rPr lang="zh-CN" altLang="en-US" baseline="0" dirty="0" smtClean="0"/>
            <a:t> </a:t>
          </a:r>
          <a:r>
            <a:rPr lang="en-US" altLang="zh-CN" baseline="0" dirty="0" smtClean="0"/>
            <a:t>Building</a:t>
          </a:r>
          <a:endParaRPr lang="en-US" dirty="0"/>
        </a:p>
      </dgm:t>
    </dgm:pt>
    <dgm:pt modelId="{0D2317E6-32F3-B74B-BA39-AC0525E43559}" type="parTrans" cxnId="{F1D9EC29-F801-0F41-AD60-CF89A8A3FBF5}">
      <dgm:prSet/>
      <dgm:spPr/>
      <dgm:t>
        <a:bodyPr/>
        <a:lstStyle/>
        <a:p>
          <a:endParaRPr lang="en-US"/>
        </a:p>
      </dgm:t>
    </dgm:pt>
    <dgm:pt modelId="{2BF28820-9B87-0647-A300-C00BF2754751}" type="sibTrans" cxnId="{F1D9EC29-F801-0F41-AD60-CF89A8A3FBF5}">
      <dgm:prSet/>
      <dgm:spPr/>
      <dgm:t>
        <a:bodyPr/>
        <a:lstStyle/>
        <a:p>
          <a:endParaRPr lang="en-US"/>
        </a:p>
      </dgm:t>
    </dgm:pt>
    <dgm:pt modelId="{9F17242D-BB88-4140-BBA1-D44AD660DC73}">
      <dgm:prSet/>
      <dgm:spPr>
        <a:effectLst>
          <a:glow rad="139700">
            <a:schemeClr val="accent6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Model</a:t>
          </a:r>
          <a:r>
            <a:rPr lang="zh-CN" altLang="en-US" dirty="0" smtClean="0"/>
            <a:t> </a:t>
          </a:r>
          <a:r>
            <a:rPr lang="en-US" altLang="zh-CN" dirty="0" smtClean="0"/>
            <a:t>Evaluation</a:t>
          </a:r>
          <a:endParaRPr lang="en-US" dirty="0"/>
        </a:p>
      </dgm:t>
    </dgm:pt>
    <dgm:pt modelId="{AF90E19F-2E00-CA4A-BD79-48663DC6C908}" type="parTrans" cxnId="{AA0CCEA9-D41E-0548-9720-725E70865A0A}">
      <dgm:prSet/>
      <dgm:spPr/>
      <dgm:t>
        <a:bodyPr/>
        <a:lstStyle/>
        <a:p>
          <a:endParaRPr lang="en-US"/>
        </a:p>
      </dgm:t>
    </dgm:pt>
    <dgm:pt modelId="{3B0F0F9E-B6EB-5F4F-8F4C-C944A4EB75FE}" type="sibTrans" cxnId="{AA0CCEA9-D41E-0548-9720-725E70865A0A}">
      <dgm:prSet/>
      <dgm:spPr/>
      <dgm:t>
        <a:bodyPr/>
        <a:lstStyle/>
        <a:p>
          <a:endParaRPr lang="en-US"/>
        </a:p>
      </dgm:t>
    </dgm:pt>
    <dgm:pt modelId="{AF4C4AD7-F7A6-5B42-857C-CB8C7FAEA237}">
      <dgm:prSet/>
      <dgm:spPr>
        <a:effectLst>
          <a:glow rad="139700">
            <a:schemeClr val="accent1">
              <a:satMod val="175000"/>
              <a:alpha val="40000"/>
            </a:schemeClr>
          </a:glow>
        </a:effectLst>
      </dgm:spPr>
      <dgm:t>
        <a:bodyPr/>
        <a:lstStyle/>
        <a:p>
          <a:r>
            <a:rPr lang="en-US" altLang="zh-CN" dirty="0" smtClean="0"/>
            <a:t>Tweet</a:t>
          </a:r>
          <a:r>
            <a:rPr lang="zh-CN" altLang="en-US" dirty="0" smtClean="0"/>
            <a:t> </a:t>
          </a:r>
          <a:r>
            <a:rPr lang="en-US" altLang="zh-CN" dirty="0" smtClean="0"/>
            <a:t>Sentiment</a:t>
          </a:r>
          <a:r>
            <a:rPr lang="zh-CN" altLang="en-US" dirty="0" smtClean="0"/>
            <a:t> </a:t>
          </a:r>
          <a:r>
            <a:rPr lang="en-US" altLang="zh-CN" dirty="0" smtClean="0"/>
            <a:t>Prediction</a:t>
          </a:r>
          <a:endParaRPr lang="en-US" dirty="0"/>
        </a:p>
      </dgm:t>
    </dgm:pt>
    <dgm:pt modelId="{F9BA1CD4-1437-EF46-A720-7AE35ABB83AF}" type="parTrans" cxnId="{A37C7F53-66C7-AF44-A7A1-35D787C46746}">
      <dgm:prSet/>
      <dgm:spPr/>
      <dgm:t>
        <a:bodyPr/>
        <a:lstStyle/>
        <a:p>
          <a:endParaRPr lang="en-US"/>
        </a:p>
      </dgm:t>
    </dgm:pt>
    <dgm:pt modelId="{D7916790-0703-9E42-8BA7-DCF9985F3985}" type="sibTrans" cxnId="{A37C7F53-66C7-AF44-A7A1-35D787C46746}">
      <dgm:prSet/>
      <dgm:spPr/>
      <dgm:t>
        <a:bodyPr/>
        <a:lstStyle/>
        <a:p>
          <a:endParaRPr lang="en-US"/>
        </a:p>
      </dgm:t>
    </dgm:pt>
    <dgm:pt modelId="{C1058DC4-B750-8F4B-A952-35CA2B00C7DC}" type="pres">
      <dgm:prSet presAssocID="{CE056A14-9FEF-A642-A912-B38F16A0F013}" presName="Name0" presStyleCnt="0">
        <dgm:presLayoutVars>
          <dgm:dir/>
          <dgm:resizeHandles val="exact"/>
        </dgm:presLayoutVars>
      </dgm:prSet>
      <dgm:spPr/>
    </dgm:pt>
    <dgm:pt modelId="{957458D2-841D-B04E-922D-18FE474189B3}" type="pres">
      <dgm:prSet presAssocID="{837EA0E1-EAA2-9F40-9317-FC4AA7717FEA}" presName="node" presStyleLbl="node1" presStyleIdx="0" presStyleCnt="5" custLinFactY="37635" custLinFactNeighborX="25911" custLinFactNeighborY="100000">
        <dgm:presLayoutVars>
          <dgm:bulletEnabled val="1"/>
        </dgm:presLayoutVars>
      </dgm:prSet>
      <dgm:spPr/>
    </dgm:pt>
    <dgm:pt modelId="{44304F45-72F1-4742-BF8C-9CDB5F330391}" type="pres">
      <dgm:prSet presAssocID="{A60F8CE2-1D60-304F-A935-BE380A3FCEC8}" presName="sibTrans" presStyleLbl="sibTrans2D1" presStyleIdx="0" presStyleCnt="4"/>
      <dgm:spPr/>
    </dgm:pt>
    <dgm:pt modelId="{E21F07AD-97C3-2648-9922-3BD46250BF82}" type="pres">
      <dgm:prSet presAssocID="{A60F8CE2-1D60-304F-A935-BE380A3FCEC8}" presName="connectorText" presStyleLbl="sibTrans2D1" presStyleIdx="0" presStyleCnt="4"/>
      <dgm:spPr/>
    </dgm:pt>
    <dgm:pt modelId="{C32F1FA1-B19D-C140-9DE0-1624BB6CF99E}" type="pres">
      <dgm:prSet presAssocID="{0C4B9C1B-7D56-CB4B-A25B-F37F2A11C22E}" presName="node" presStyleLbl="node1" presStyleIdx="1" presStyleCnt="5" custLinFactY="-392" custLinFactNeighborX="-63150" custLinFactNeighborY="-100000">
        <dgm:presLayoutVars>
          <dgm:bulletEnabled val="1"/>
        </dgm:presLayoutVars>
      </dgm:prSet>
      <dgm:spPr/>
    </dgm:pt>
    <dgm:pt modelId="{A27C2373-82D0-9041-A2D1-1FBB77C2E29E}" type="pres">
      <dgm:prSet presAssocID="{1D0E09E3-9394-974C-9AD3-277DB32327B5}" presName="sibTrans" presStyleLbl="sibTrans2D1" presStyleIdx="1" presStyleCnt="4"/>
      <dgm:spPr/>
    </dgm:pt>
    <dgm:pt modelId="{D06261CF-69D7-3841-B50C-E13B6F061156}" type="pres">
      <dgm:prSet presAssocID="{1D0E09E3-9394-974C-9AD3-277DB32327B5}" presName="connectorText" presStyleLbl="sibTrans2D1" presStyleIdx="1" presStyleCnt="4"/>
      <dgm:spPr/>
    </dgm:pt>
    <dgm:pt modelId="{3B2D05A9-9B3C-E645-A737-7144F01B81C7}" type="pres">
      <dgm:prSet presAssocID="{3A0101E8-7551-C347-97FC-FBA03F01ED7B}" presName="node" presStyleLbl="node1" presStyleIdx="2" presStyleCnt="5" custLinFactY="37634" custLinFactNeighborX="-46224" custLinFactNeighborY="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C0D83D6-E1BD-7A4E-9AF3-AA470A04C158}" type="pres">
      <dgm:prSet presAssocID="{2BF28820-9B87-0647-A300-C00BF2754751}" presName="sibTrans" presStyleLbl="sibTrans2D1" presStyleIdx="2" presStyleCnt="4"/>
      <dgm:spPr/>
    </dgm:pt>
    <dgm:pt modelId="{3BCD0848-9112-D346-B61C-52C66AFEBB95}" type="pres">
      <dgm:prSet presAssocID="{2BF28820-9B87-0647-A300-C00BF2754751}" presName="connectorText" presStyleLbl="sibTrans2D1" presStyleIdx="2" presStyleCnt="4"/>
      <dgm:spPr/>
    </dgm:pt>
    <dgm:pt modelId="{3B8C3506-21A2-BE43-9FD7-60A9DB2C4EFF}" type="pres">
      <dgm:prSet presAssocID="{9F17242D-BB88-4140-BBA1-D44AD660DC73}" presName="node" presStyleLbl="node1" presStyleIdx="3" presStyleCnt="5" custLinFactY="-392" custLinFactNeighborX="-55863" custLinFactNeighborY="-100000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B2553C6-9C86-0049-B6FF-30A49C92C16A}" type="pres">
      <dgm:prSet presAssocID="{3B0F0F9E-B6EB-5F4F-8F4C-C944A4EB75FE}" presName="sibTrans" presStyleLbl="sibTrans2D1" presStyleIdx="3" presStyleCnt="4"/>
      <dgm:spPr/>
    </dgm:pt>
    <dgm:pt modelId="{7E8CEEF1-76F3-F44E-89A5-82B04478C79B}" type="pres">
      <dgm:prSet presAssocID="{3B0F0F9E-B6EB-5F4F-8F4C-C944A4EB75FE}" presName="connectorText" presStyleLbl="sibTrans2D1" presStyleIdx="3" presStyleCnt="4"/>
      <dgm:spPr/>
    </dgm:pt>
    <dgm:pt modelId="{D759A76D-6F80-644A-BA0D-19C0A6DDFD50}" type="pres">
      <dgm:prSet presAssocID="{AF4C4AD7-F7A6-5B42-857C-CB8C7FAEA237}" presName="node" presStyleLbl="node1" presStyleIdx="4" presStyleCnt="5" custLinFactY="32777" custLinFactNeighborX="-59110" custLinFactNeighborY="100000">
        <dgm:presLayoutVars>
          <dgm:bulletEnabled val="1"/>
        </dgm:presLayoutVars>
      </dgm:prSet>
      <dgm:spPr/>
    </dgm:pt>
  </dgm:ptLst>
  <dgm:cxnLst>
    <dgm:cxn modelId="{C6D176FE-E0E5-E749-842F-BC9B2FC2ACF6}" srcId="{CE056A14-9FEF-A642-A912-B38F16A0F013}" destId="{837EA0E1-EAA2-9F40-9317-FC4AA7717FEA}" srcOrd="0" destOrd="0" parTransId="{078EACA3-3E7A-6640-A3AC-4C7F8CA1CC0A}" sibTransId="{A60F8CE2-1D60-304F-A935-BE380A3FCEC8}"/>
    <dgm:cxn modelId="{A87E66E5-B624-AE4D-8E32-9E8041FEB1B3}" type="presOf" srcId="{A60F8CE2-1D60-304F-A935-BE380A3FCEC8}" destId="{E21F07AD-97C3-2648-9922-3BD46250BF82}" srcOrd="1" destOrd="0" presId="urn:microsoft.com/office/officeart/2005/8/layout/process1"/>
    <dgm:cxn modelId="{255F3A51-12B9-954F-833E-36545914D032}" srcId="{CE056A14-9FEF-A642-A912-B38F16A0F013}" destId="{0C4B9C1B-7D56-CB4B-A25B-F37F2A11C22E}" srcOrd="1" destOrd="0" parTransId="{E48A5AB9-EE07-FA4C-8968-510CD4FC6A62}" sibTransId="{1D0E09E3-9394-974C-9AD3-277DB32327B5}"/>
    <dgm:cxn modelId="{22E9A642-9CFA-D94F-83A6-7A0A1EAC92DE}" type="presOf" srcId="{1D0E09E3-9394-974C-9AD3-277DB32327B5}" destId="{D06261CF-69D7-3841-B50C-E13B6F061156}" srcOrd="1" destOrd="0" presId="urn:microsoft.com/office/officeart/2005/8/layout/process1"/>
    <dgm:cxn modelId="{A468FFD2-83D1-6047-8E1C-7257DD9EECF1}" type="presOf" srcId="{2BF28820-9B87-0647-A300-C00BF2754751}" destId="{3BCD0848-9112-D346-B61C-52C66AFEBB95}" srcOrd="1" destOrd="0" presId="urn:microsoft.com/office/officeart/2005/8/layout/process1"/>
    <dgm:cxn modelId="{A37C7F53-66C7-AF44-A7A1-35D787C46746}" srcId="{CE056A14-9FEF-A642-A912-B38F16A0F013}" destId="{AF4C4AD7-F7A6-5B42-857C-CB8C7FAEA237}" srcOrd="4" destOrd="0" parTransId="{F9BA1CD4-1437-EF46-A720-7AE35ABB83AF}" sibTransId="{D7916790-0703-9E42-8BA7-DCF9985F3985}"/>
    <dgm:cxn modelId="{F1D9EC29-F801-0F41-AD60-CF89A8A3FBF5}" srcId="{CE056A14-9FEF-A642-A912-B38F16A0F013}" destId="{3A0101E8-7551-C347-97FC-FBA03F01ED7B}" srcOrd="2" destOrd="0" parTransId="{0D2317E6-32F3-B74B-BA39-AC0525E43559}" sibTransId="{2BF28820-9B87-0647-A300-C00BF2754751}"/>
    <dgm:cxn modelId="{4FF4CEAB-9FB7-1A4A-8279-4E03B683F182}" type="presOf" srcId="{AF4C4AD7-F7A6-5B42-857C-CB8C7FAEA237}" destId="{D759A76D-6F80-644A-BA0D-19C0A6DDFD50}" srcOrd="0" destOrd="0" presId="urn:microsoft.com/office/officeart/2005/8/layout/process1"/>
    <dgm:cxn modelId="{FE02AF1B-65B2-F84A-863A-76ADBC3FCEBD}" type="presOf" srcId="{1D0E09E3-9394-974C-9AD3-277DB32327B5}" destId="{A27C2373-82D0-9041-A2D1-1FBB77C2E29E}" srcOrd="0" destOrd="0" presId="urn:microsoft.com/office/officeart/2005/8/layout/process1"/>
    <dgm:cxn modelId="{C44F41F3-40C0-5940-91CA-581B4C66569F}" type="presOf" srcId="{9F17242D-BB88-4140-BBA1-D44AD660DC73}" destId="{3B8C3506-21A2-BE43-9FD7-60A9DB2C4EFF}" srcOrd="0" destOrd="0" presId="urn:microsoft.com/office/officeart/2005/8/layout/process1"/>
    <dgm:cxn modelId="{803AF841-2649-FF46-8CF4-43B759042149}" type="presOf" srcId="{2BF28820-9B87-0647-A300-C00BF2754751}" destId="{1C0D83D6-E1BD-7A4E-9AF3-AA470A04C158}" srcOrd="0" destOrd="0" presId="urn:microsoft.com/office/officeart/2005/8/layout/process1"/>
    <dgm:cxn modelId="{C1E87ED1-9B75-CB47-B020-28E14D1A647C}" type="presOf" srcId="{3B0F0F9E-B6EB-5F4F-8F4C-C944A4EB75FE}" destId="{7E8CEEF1-76F3-F44E-89A5-82B04478C79B}" srcOrd="1" destOrd="0" presId="urn:microsoft.com/office/officeart/2005/8/layout/process1"/>
    <dgm:cxn modelId="{209E2F07-B8D8-4A46-93C5-EFB715E6FEA5}" type="presOf" srcId="{CE056A14-9FEF-A642-A912-B38F16A0F013}" destId="{C1058DC4-B750-8F4B-A952-35CA2B00C7DC}" srcOrd="0" destOrd="0" presId="urn:microsoft.com/office/officeart/2005/8/layout/process1"/>
    <dgm:cxn modelId="{D7F07DB6-B904-3D47-B893-24C1948D8230}" type="presOf" srcId="{837EA0E1-EAA2-9F40-9317-FC4AA7717FEA}" destId="{957458D2-841D-B04E-922D-18FE474189B3}" srcOrd="0" destOrd="0" presId="urn:microsoft.com/office/officeart/2005/8/layout/process1"/>
    <dgm:cxn modelId="{74CF05B9-9503-5540-889F-E04F17033FEC}" type="presOf" srcId="{3B0F0F9E-B6EB-5F4F-8F4C-C944A4EB75FE}" destId="{9B2553C6-9C86-0049-B6FF-30A49C92C16A}" srcOrd="0" destOrd="0" presId="urn:microsoft.com/office/officeart/2005/8/layout/process1"/>
    <dgm:cxn modelId="{20C29D82-793E-B34A-BC3A-B749258E1E52}" type="presOf" srcId="{3A0101E8-7551-C347-97FC-FBA03F01ED7B}" destId="{3B2D05A9-9B3C-E645-A737-7144F01B81C7}" srcOrd="0" destOrd="0" presId="urn:microsoft.com/office/officeart/2005/8/layout/process1"/>
    <dgm:cxn modelId="{E1FD726A-A3D9-5F48-940E-B8B24E56B815}" type="presOf" srcId="{A60F8CE2-1D60-304F-A935-BE380A3FCEC8}" destId="{44304F45-72F1-4742-BF8C-9CDB5F330391}" srcOrd="0" destOrd="0" presId="urn:microsoft.com/office/officeart/2005/8/layout/process1"/>
    <dgm:cxn modelId="{AA0CCEA9-D41E-0548-9720-725E70865A0A}" srcId="{CE056A14-9FEF-A642-A912-B38F16A0F013}" destId="{9F17242D-BB88-4140-BBA1-D44AD660DC73}" srcOrd="3" destOrd="0" parTransId="{AF90E19F-2E00-CA4A-BD79-48663DC6C908}" sibTransId="{3B0F0F9E-B6EB-5F4F-8F4C-C944A4EB75FE}"/>
    <dgm:cxn modelId="{2EC851C8-2CB7-3146-9840-17470F4B6348}" type="presOf" srcId="{0C4B9C1B-7D56-CB4B-A25B-F37F2A11C22E}" destId="{C32F1FA1-B19D-C140-9DE0-1624BB6CF99E}" srcOrd="0" destOrd="0" presId="urn:microsoft.com/office/officeart/2005/8/layout/process1"/>
    <dgm:cxn modelId="{A8E9B974-8F1F-2E4F-84F1-6A6C48BC99C4}" type="presParOf" srcId="{C1058DC4-B750-8F4B-A952-35CA2B00C7DC}" destId="{957458D2-841D-B04E-922D-18FE474189B3}" srcOrd="0" destOrd="0" presId="urn:microsoft.com/office/officeart/2005/8/layout/process1"/>
    <dgm:cxn modelId="{8F14C202-FD4F-5C4E-AE2E-45711329B0A3}" type="presParOf" srcId="{C1058DC4-B750-8F4B-A952-35CA2B00C7DC}" destId="{44304F45-72F1-4742-BF8C-9CDB5F330391}" srcOrd="1" destOrd="0" presId="urn:microsoft.com/office/officeart/2005/8/layout/process1"/>
    <dgm:cxn modelId="{5A3FE5CF-17B9-1947-B63B-3D3049F47413}" type="presParOf" srcId="{44304F45-72F1-4742-BF8C-9CDB5F330391}" destId="{E21F07AD-97C3-2648-9922-3BD46250BF82}" srcOrd="0" destOrd="0" presId="urn:microsoft.com/office/officeart/2005/8/layout/process1"/>
    <dgm:cxn modelId="{911093F6-9F94-C64A-94FA-277826B38F43}" type="presParOf" srcId="{C1058DC4-B750-8F4B-A952-35CA2B00C7DC}" destId="{C32F1FA1-B19D-C140-9DE0-1624BB6CF99E}" srcOrd="2" destOrd="0" presId="urn:microsoft.com/office/officeart/2005/8/layout/process1"/>
    <dgm:cxn modelId="{983B65A6-2E31-D146-8619-EB08F83B7642}" type="presParOf" srcId="{C1058DC4-B750-8F4B-A952-35CA2B00C7DC}" destId="{A27C2373-82D0-9041-A2D1-1FBB77C2E29E}" srcOrd="3" destOrd="0" presId="urn:microsoft.com/office/officeart/2005/8/layout/process1"/>
    <dgm:cxn modelId="{46DBCAE2-2D3A-864A-83BE-7686D1B2B6DB}" type="presParOf" srcId="{A27C2373-82D0-9041-A2D1-1FBB77C2E29E}" destId="{D06261CF-69D7-3841-B50C-E13B6F061156}" srcOrd="0" destOrd="0" presId="urn:microsoft.com/office/officeart/2005/8/layout/process1"/>
    <dgm:cxn modelId="{9DDEFD32-9FF3-784F-ADE1-6CB3BB07BC7A}" type="presParOf" srcId="{C1058DC4-B750-8F4B-A952-35CA2B00C7DC}" destId="{3B2D05A9-9B3C-E645-A737-7144F01B81C7}" srcOrd="4" destOrd="0" presId="urn:microsoft.com/office/officeart/2005/8/layout/process1"/>
    <dgm:cxn modelId="{EF057B52-AF0A-CA42-92FC-0B6A16A2DEF6}" type="presParOf" srcId="{C1058DC4-B750-8F4B-A952-35CA2B00C7DC}" destId="{1C0D83D6-E1BD-7A4E-9AF3-AA470A04C158}" srcOrd="5" destOrd="0" presId="urn:microsoft.com/office/officeart/2005/8/layout/process1"/>
    <dgm:cxn modelId="{3DE9BD45-6E0B-9B4D-8375-5C94D943C0A8}" type="presParOf" srcId="{1C0D83D6-E1BD-7A4E-9AF3-AA470A04C158}" destId="{3BCD0848-9112-D346-B61C-52C66AFEBB95}" srcOrd="0" destOrd="0" presId="urn:microsoft.com/office/officeart/2005/8/layout/process1"/>
    <dgm:cxn modelId="{8BF45E41-1105-AE46-B814-9B14ED87D3FB}" type="presParOf" srcId="{C1058DC4-B750-8F4B-A952-35CA2B00C7DC}" destId="{3B8C3506-21A2-BE43-9FD7-60A9DB2C4EFF}" srcOrd="6" destOrd="0" presId="urn:microsoft.com/office/officeart/2005/8/layout/process1"/>
    <dgm:cxn modelId="{BC4C2D2E-B470-5744-9ABC-781DA0497C79}" type="presParOf" srcId="{C1058DC4-B750-8F4B-A952-35CA2B00C7DC}" destId="{9B2553C6-9C86-0049-B6FF-30A49C92C16A}" srcOrd="7" destOrd="0" presId="urn:microsoft.com/office/officeart/2005/8/layout/process1"/>
    <dgm:cxn modelId="{CC28EA78-B74B-DD4F-84C8-F515106D896F}" type="presParOf" srcId="{9B2553C6-9C86-0049-B6FF-30A49C92C16A}" destId="{7E8CEEF1-76F3-F44E-89A5-82B04478C79B}" srcOrd="0" destOrd="0" presId="urn:microsoft.com/office/officeart/2005/8/layout/process1"/>
    <dgm:cxn modelId="{574CE843-BA1E-2641-BDB9-EAC58986B50E}" type="presParOf" srcId="{C1058DC4-B750-8F4B-A952-35CA2B00C7DC}" destId="{D759A76D-6F80-644A-BA0D-19C0A6DDFD50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57458D2-841D-B04E-922D-18FE474189B3}">
      <dsp:nvSpPr>
        <dsp:cNvPr id="0" name=""/>
        <dsp:cNvSpPr/>
      </dsp:nvSpPr>
      <dsp:spPr>
        <a:xfrm>
          <a:off x="147918" y="2759774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01600">
            <a:schemeClr val="accent3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Data</a:t>
          </a:r>
          <a:r>
            <a:rPr lang="zh-CN" altLang="en-US" sz="1500" kern="1200" baseline="0" dirty="0" smtClean="0"/>
            <a:t> </a:t>
          </a:r>
          <a:r>
            <a:rPr lang="en-US" altLang="zh-CN" sz="1500" kern="1200" baseline="0" dirty="0" smtClean="0"/>
            <a:t>Exploration</a:t>
          </a:r>
          <a:endParaRPr lang="en-US" sz="1500" kern="1200" dirty="0"/>
        </a:p>
      </dsp:txBody>
      <dsp:txXfrm>
        <a:off x="172241" y="2784097"/>
        <a:ext cx="1335455" cy="781814"/>
      </dsp:txXfrm>
    </dsp:sp>
    <dsp:sp modelId="{44304F45-72F1-4742-BF8C-9CDB5F330391}">
      <dsp:nvSpPr>
        <dsp:cNvPr id="0" name=""/>
        <dsp:cNvSpPr/>
      </dsp:nvSpPr>
      <dsp:spPr>
        <a:xfrm rot="18369647">
          <a:off x="1198632" y="1997821"/>
          <a:ext cx="752470" cy="3432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1219740" y="2108042"/>
        <a:ext cx="649493" cy="205955"/>
      </dsp:txXfrm>
    </dsp:sp>
    <dsp:sp modelId="{C32F1FA1-B19D-C140-9DE0-1624BB6CF99E}">
      <dsp:nvSpPr>
        <dsp:cNvPr id="0" name=""/>
        <dsp:cNvSpPr/>
      </dsp:nvSpPr>
      <dsp:spPr>
        <a:xfrm>
          <a:off x="1592582" y="783053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39700">
            <a:schemeClr val="accent4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Data</a:t>
          </a:r>
          <a:r>
            <a:rPr lang="zh-CN" altLang="en-US" sz="1500" kern="1200" dirty="0" smtClean="0"/>
            <a:t> </a:t>
          </a:r>
          <a:r>
            <a:rPr lang="en-US" altLang="zh-CN" sz="1500" kern="1200" dirty="0" smtClean="0"/>
            <a:t>Preprocessing</a:t>
          </a:r>
          <a:endParaRPr lang="en-US" sz="1500" kern="1200" dirty="0"/>
        </a:p>
      </dsp:txBody>
      <dsp:txXfrm>
        <a:off x="1616905" y="807376"/>
        <a:ext cx="1335455" cy="781814"/>
      </dsp:txXfrm>
    </dsp:sp>
    <dsp:sp modelId="{A27C2373-82D0-9041-A2D1-1FBB77C2E29E}">
      <dsp:nvSpPr>
        <dsp:cNvPr id="0" name=""/>
        <dsp:cNvSpPr/>
      </dsp:nvSpPr>
      <dsp:spPr>
        <a:xfrm rot="2653055">
          <a:off x="2882463" y="2032205"/>
          <a:ext cx="871130" cy="3432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2897050" y="2064949"/>
        <a:ext cx="768153" cy="205955"/>
      </dsp:txXfrm>
    </dsp:sp>
    <dsp:sp modelId="{3B2D05A9-9B3C-E645-A737-7144F01B81C7}">
      <dsp:nvSpPr>
        <dsp:cNvPr id="0" name=""/>
        <dsp:cNvSpPr/>
      </dsp:nvSpPr>
      <dsp:spPr>
        <a:xfrm>
          <a:off x="3624033" y="2759766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39700">
            <a:schemeClr val="accent5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Model</a:t>
          </a:r>
          <a:r>
            <a:rPr lang="zh-CN" altLang="en-US" sz="1500" kern="1200" baseline="0" dirty="0" smtClean="0"/>
            <a:t> </a:t>
          </a:r>
          <a:r>
            <a:rPr lang="en-US" altLang="zh-CN" sz="1500" kern="1200" baseline="0" dirty="0" smtClean="0"/>
            <a:t>Building</a:t>
          </a:r>
          <a:endParaRPr lang="en-US" sz="1500" kern="1200" dirty="0"/>
        </a:p>
      </dsp:txBody>
      <dsp:txXfrm>
        <a:off x="3648356" y="2784089"/>
        <a:ext cx="1335455" cy="781814"/>
      </dsp:txXfrm>
    </dsp:sp>
    <dsp:sp modelId="{1C0D83D6-E1BD-7A4E-9AF3-AA470A04C158}">
      <dsp:nvSpPr>
        <dsp:cNvPr id="0" name=""/>
        <dsp:cNvSpPr/>
      </dsp:nvSpPr>
      <dsp:spPr>
        <a:xfrm rot="18817804">
          <a:off x="4854999" y="1997817"/>
          <a:ext cx="839327" cy="3432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4870960" y="2103736"/>
        <a:ext cx="736350" cy="205955"/>
      </dsp:txXfrm>
    </dsp:sp>
    <dsp:sp modelId="{3B8C3506-21A2-BE43-9FD7-60A9DB2C4EFF}">
      <dsp:nvSpPr>
        <dsp:cNvPr id="0" name=""/>
        <dsp:cNvSpPr/>
      </dsp:nvSpPr>
      <dsp:spPr>
        <a:xfrm>
          <a:off x="5508410" y="783053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39700">
            <a:schemeClr val="accent6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Model</a:t>
          </a:r>
          <a:r>
            <a:rPr lang="zh-CN" altLang="en-US" sz="1500" kern="1200" dirty="0" smtClean="0"/>
            <a:t> </a:t>
          </a:r>
          <a:r>
            <a:rPr lang="en-US" altLang="zh-CN" sz="1500" kern="1200" dirty="0" smtClean="0"/>
            <a:t>Evaluation</a:t>
          </a:r>
          <a:endParaRPr lang="en-US" sz="1500" kern="1200" dirty="0"/>
        </a:p>
      </dsp:txBody>
      <dsp:txXfrm>
        <a:off x="5532733" y="807376"/>
        <a:ext cx="1335455" cy="781814"/>
      </dsp:txXfrm>
    </dsp:sp>
    <dsp:sp modelId="{9B2553C6-9C86-0049-B6FF-30A49C92C16A}">
      <dsp:nvSpPr>
        <dsp:cNvPr id="0" name=""/>
        <dsp:cNvSpPr/>
      </dsp:nvSpPr>
      <dsp:spPr>
        <a:xfrm rot="2714809">
          <a:off x="6764103" y="2011432"/>
          <a:ext cx="825373" cy="343257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200" kern="1200"/>
        </a:p>
      </dsp:txBody>
      <dsp:txXfrm>
        <a:off x="6779341" y="2043519"/>
        <a:ext cx="722396" cy="205955"/>
      </dsp:txXfrm>
    </dsp:sp>
    <dsp:sp modelId="{D759A76D-6F80-644A-BA0D-19C0A6DDFD50}">
      <dsp:nvSpPr>
        <dsp:cNvPr id="0" name=""/>
        <dsp:cNvSpPr/>
      </dsp:nvSpPr>
      <dsp:spPr>
        <a:xfrm>
          <a:off x="7428175" y="2719430"/>
          <a:ext cx="1384101" cy="83046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0000"/>
                <a:satMod val="100000"/>
                <a:lumMod val="11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70000"/>
                <a:satMod val="100000"/>
                <a:lumMod val="100000"/>
              </a:schemeClr>
            </a:gs>
          </a:gsLst>
          <a:lin ang="5400000" scaled="0"/>
        </a:gradFill>
        <a:ln>
          <a:noFill/>
        </a:ln>
        <a:effectLst>
          <a:glow rad="139700">
            <a:schemeClr val="accent1">
              <a:satMod val="175000"/>
              <a:alpha val="40000"/>
            </a:schemeClr>
          </a:glo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1500" kern="1200" dirty="0" smtClean="0"/>
            <a:t>Tweet</a:t>
          </a:r>
          <a:r>
            <a:rPr lang="zh-CN" altLang="en-US" sz="1500" kern="1200" dirty="0" smtClean="0"/>
            <a:t> </a:t>
          </a:r>
          <a:r>
            <a:rPr lang="en-US" altLang="zh-CN" sz="1500" kern="1200" dirty="0" smtClean="0"/>
            <a:t>Sentiment</a:t>
          </a:r>
          <a:r>
            <a:rPr lang="zh-CN" altLang="en-US" sz="1500" kern="1200" dirty="0" smtClean="0"/>
            <a:t> </a:t>
          </a:r>
          <a:r>
            <a:rPr lang="en-US" altLang="zh-CN" sz="1500" kern="1200" dirty="0" smtClean="0"/>
            <a:t>Prediction</a:t>
          </a:r>
          <a:endParaRPr lang="en-US" sz="1500" kern="1200" dirty="0"/>
        </a:p>
      </dsp:txBody>
      <dsp:txXfrm>
        <a:off x="7452498" y="2743753"/>
        <a:ext cx="1335455" cy="7818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B5D69B-88F8-C940-8596-96A52611103F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514B560-1429-C44D-BA40-1E38C5CBC6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824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Good evening everyone. I am Jiawei Li. My partner is Qiaomin </a:t>
            </a:r>
            <a:r>
              <a:rPr lang="en-US" dirty="0" err="1" smtClean="0"/>
              <a:t>Ling.Our</a:t>
            </a:r>
            <a:r>
              <a:rPr lang="en-US" dirty="0" smtClean="0"/>
              <a:t> project is to implement a movie theater that has basic function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9819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Then  we evaluate our model and one thing is so weird that the accuracy by using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rdd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-based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is different than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dataframe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-based 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api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056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42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Here are our goals. Build a </a:t>
            </a:r>
            <a:r>
              <a:rPr lang="en-US" dirty="0" err="1" smtClean="0"/>
              <a:t>Reative</a:t>
            </a:r>
            <a:r>
              <a:rPr lang="en-US" dirty="0" smtClean="0"/>
              <a:t> application, handle ticket sale for high concurrency which is more than 2000 </a:t>
            </a:r>
            <a:r>
              <a:rPr lang="en-US" dirty="0" err="1" smtClean="0"/>
              <a:t>customerswe</a:t>
            </a:r>
            <a:r>
              <a:rPr lang="en-US" dirty="0" smtClean="0"/>
              <a:t> are collecting movie-related tweets and doing sentiment analysis on them. 4 indicate the tweet is very positive and 0 is very negative.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603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Our clients can look up their order, browse movie show time, buy ticket and get the score distribution of a movie.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354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have recorded a short video for our web application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8852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is our application structure. Our system is based on the actor system. There is a admin actor that manage children actor and pool.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pPr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left is our ticket scale part and the right is about sentiment analysis that we will dive into the detail later.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5563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There are some concepts we have implemented to our application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first one is load balancing. 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admin actor manages a round-robin pool for its child. This pool means, if you have five consumer actor in the pool. The message will go to the actor one by one in turn. 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furthermore, applying a Pool Resizer enables the pool to scale out or scale in.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supervisor strategy means what parent actor will do when their children encounter a exception. restart the child or stop, or resume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apply functional relation mapping to our database by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typesafe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slick. slick will return a future of result after we have some operation to database</a:t>
            </a:r>
          </a:p>
          <a:p>
            <a:pPr lvl="1" rtl="0" fontAlgn="ctr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which enables Non-blocking programming.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0012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have done the load test for ticket sale operation. we run a group of threads to simulate   ten thousand  users buying tickets with very minor error that occurs.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49700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 the very beginning of our project, we start with a biased dataset. After we trained the model for it, we found  we only have two labels. because the training set only have label 0 and 4, but testing dataset has label from 0 to 4. Then we switched to new dataset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71020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14B560-1429-C44D-BA40-1E38C5CBC64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235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6726063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3787" y="4243845"/>
            <a:ext cx="2307831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2590078"/>
            <a:ext cx="6726064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6833787" y="2590078"/>
            <a:ext cx="2307832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0242" y="2733709"/>
            <a:ext cx="6069268" cy="1373070"/>
          </a:xfrm>
        </p:spPr>
        <p:txBody>
          <a:bodyPr anchor="b">
            <a:noAutofit/>
          </a:bodyPr>
          <a:lstStyle>
            <a:lvl1pPr algn="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0241" y="4394040"/>
            <a:ext cx="6108101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55655" y="5936188"/>
            <a:ext cx="2057400" cy="365125"/>
          </a:xfrm>
        </p:spPr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1" y="5936189"/>
            <a:ext cx="402166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010399" y="2750337"/>
            <a:ext cx="1370293" cy="1356442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0293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3" y="4711617"/>
            <a:ext cx="6894770" cy="544482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1639" y="609598"/>
            <a:ext cx="6896534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5256098"/>
            <a:ext cx="6894772" cy="5478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310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38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2" name="Picture 21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3" name="Picture 22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4255" y="609597"/>
            <a:ext cx="6896534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889151" cy="1101764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11616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184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30" name="Picture 29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1" name="Picture 30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921" y="616983"/>
            <a:ext cx="642514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89438" y="3660763"/>
            <a:ext cx="5987731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4710340"/>
            <a:ext cx="6903919" cy="110176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  <p:sp>
        <p:nvSpPr>
          <p:cNvPr id="27" name="TextBox 26"/>
          <p:cNvSpPr txBox="1"/>
          <p:nvPr/>
        </p:nvSpPr>
        <p:spPr>
          <a:xfrm>
            <a:off x="270932" y="748116"/>
            <a:ext cx="5334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6967191" y="2998573"/>
            <a:ext cx="457200" cy="58477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80442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/>
          <p:cNvGrpSpPr/>
          <p:nvPr/>
        </p:nvGrpSpPr>
        <p:grpSpPr>
          <a:xfrm>
            <a:off x="0" y="4572000"/>
            <a:ext cx="9161969" cy="1677035"/>
            <a:chOff x="0" y="2895600"/>
            <a:chExt cx="9161969" cy="1677035"/>
          </a:xfrm>
        </p:grpSpPr>
        <p:pic>
          <p:nvPicPr>
            <p:cNvPr id="23" name="Picture 22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4" name="Picture 23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5" name="Rectangle 24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8" y="4710340"/>
            <a:ext cx="6896534" cy="5898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9" y="5300150"/>
            <a:ext cx="6896534" cy="51195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7856438" y="4709926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491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4" name="Picture 23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5" name="Picture 24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6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32629" y="2329489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39777" y="3015290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8413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879710" y="3007906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26136" y="2336873"/>
            <a:ext cx="219456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233520" y="3007905"/>
            <a:ext cx="219456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7947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35" name="Picture 34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6" name="Picture 35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7" name="Rectangle 36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Rectangle 37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32391" y="4297503"/>
            <a:ext cx="21922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32391" y="2336873"/>
            <a:ext cx="2192257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32391" y="4873765"/>
            <a:ext cx="219225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870497" y="4297503"/>
            <a:ext cx="221507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870497" y="2336873"/>
            <a:ext cx="221507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869483" y="4873764"/>
            <a:ext cx="2218004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231028" y="4297503"/>
            <a:ext cx="219433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231027" y="2336873"/>
            <a:ext cx="2194333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230934" y="4873762"/>
            <a:ext cx="2197239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3588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7" name="Picture 16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8" name="Picture 17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379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 rot="5400000">
            <a:off x="4575305" y="2747178"/>
            <a:ext cx="6862555" cy="1368199"/>
            <a:chOff x="2281445" y="609600"/>
            <a:chExt cx="6862555" cy="1368199"/>
          </a:xfrm>
        </p:grpSpPr>
        <p:sp>
          <p:nvSpPr>
            <p:cNvPr id="12" name="Rectangle 11"/>
            <p:cNvSpPr/>
            <p:nvPr/>
          </p:nvSpPr>
          <p:spPr>
            <a:xfrm>
              <a:off x="2281445" y="609601"/>
              <a:ext cx="5285695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7710769" y="609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464798" y="609597"/>
            <a:ext cx="1069602" cy="4461936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0241" y="609598"/>
            <a:ext cx="6576359" cy="53265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029144" y="5936188"/>
            <a:ext cx="2057400" cy="365125"/>
          </a:xfrm>
        </p:spPr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10241" y="5936189"/>
            <a:ext cx="451895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31152" y="5432500"/>
            <a:ext cx="1149636" cy="1273100"/>
          </a:xfrm>
        </p:spPr>
        <p:txBody>
          <a:bodyPr anchor="t"/>
          <a:lstStyle>
            <a:lvl1pPr algn="ctr">
              <a:defRPr/>
            </a:lvl1pPr>
          </a:lstStyle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0511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8" name="Picture 2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9" name="Picture 2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3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56151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2728432"/>
            <a:ext cx="9161969" cy="1677035"/>
            <a:chOff x="0" y="2895600"/>
            <a:chExt cx="9161969" cy="1677035"/>
          </a:xfrm>
        </p:grpSpPr>
        <p:pic>
          <p:nvPicPr>
            <p:cNvPr id="19" name="Picture 1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20" name="Picture 1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2869895"/>
            <a:ext cx="688915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1639" y="4232172"/>
            <a:ext cx="688915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65810" y="5936188"/>
            <a:ext cx="2057400" cy="365125"/>
          </a:xfrm>
        </p:spPr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400" y="5936189"/>
            <a:ext cx="483467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856438" y="2869896"/>
            <a:ext cx="1149836" cy="1090789"/>
          </a:xfrm>
        </p:spPr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0196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753228"/>
            <a:ext cx="6887390" cy="1080938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3400" y="2336873"/>
            <a:ext cx="3357899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61128" y="2336873"/>
            <a:ext cx="3359661" cy="359931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5900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29" name="Picture 28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30" name="Picture 29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31" name="Rectangle 30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Rectangle 31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30"/>
            <a:ext cx="6896534" cy="10809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0988" y="2336874"/>
            <a:ext cx="3145080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1638" y="3030009"/>
            <a:ext cx="3367045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82646" y="2336873"/>
            <a:ext cx="3145527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61129" y="3030009"/>
            <a:ext cx="3367044" cy="290617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55476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6" name="Picture 15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7" name="Picture 16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18" name="Rectangle 17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31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HD-ShadowShort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871"/>
          <a:stretch/>
        </p:blipFill>
        <p:spPr>
          <a:xfrm>
            <a:off x="7717217" y="1973262"/>
            <a:ext cx="1444752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7710769" y="609600"/>
            <a:ext cx="1433231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6037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7"/>
            <a:ext cx="6896534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14385" y="2336874"/>
            <a:ext cx="3913788" cy="359931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3401" y="2336873"/>
            <a:ext cx="2796240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1214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0" y="609600"/>
            <a:ext cx="9161969" cy="1677035"/>
            <a:chOff x="0" y="2895600"/>
            <a:chExt cx="9161969" cy="1677035"/>
          </a:xfrm>
        </p:grpSpPr>
        <p:pic>
          <p:nvPicPr>
            <p:cNvPr id="18" name="Picture 17" descr="HD-ShadowLong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982" r="-217"/>
            <a:stretch/>
          </p:blipFill>
          <p:spPr>
            <a:xfrm>
              <a:off x="0" y="4251471"/>
              <a:ext cx="7644384" cy="321164"/>
            </a:xfrm>
            <a:prstGeom prst="rect">
              <a:avLst/>
            </a:prstGeom>
          </p:spPr>
        </p:pic>
        <p:pic>
          <p:nvPicPr>
            <p:cNvPr id="19" name="Picture 18" descr="HD-ShadowShort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9871"/>
            <a:stretch/>
          </p:blipFill>
          <p:spPr>
            <a:xfrm>
              <a:off x="7717217" y="4259262"/>
              <a:ext cx="1444752" cy="14427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0" y="2895600"/>
              <a:ext cx="7567140" cy="1368198"/>
            </a:xfrm>
            <a:prstGeom prst="rect">
              <a:avLst/>
            </a:prstGeom>
            <a:solidFill>
              <a:schemeClr val="bg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Rectangle 20"/>
            <p:cNvSpPr/>
            <p:nvPr/>
          </p:nvSpPr>
          <p:spPr>
            <a:xfrm>
              <a:off x="7710769" y="2895600"/>
              <a:ext cx="1433231" cy="13681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10956" y="2336874"/>
            <a:ext cx="3917217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31638" y="2336874"/>
            <a:ext cx="2798487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744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James\Desktop\msft\Berlin\build Assets\hashOverlaySD-FullResolve.png"/>
          <p:cNvPicPr>
            <a:picLocks noChangeAspect="1" noChangeArrowheads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9144000" cy="68580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1639" y="753228"/>
            <a:ext cx="6896534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2336873"/>
            <a:ext cx="6887389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367881" y="5936188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78F24D-EB19-4AE0-B015-2BEA6D5224F2}" type="datetimeFigureOut">
              <a:rPr lang="en-US" smtClean="0"/>
              <a:t>12/9/16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33400" y="5936189"/>
            <a:ext cx="48346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848600" y="753228"/>
            <a:ext cx="1157674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0D9BD3-E57B-4194-A545-2804EB95D9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4373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04" r:id="rId1"/>
    <p:sldLayoutId id="2147483905" r:id="rId2"/>
    <p:sldLayoutId id="2147483906" r:id="rId3"/>
    <p:sldLayoutId id="2147483907" r:id="rId4"/>
    <p:sldLayoutId id="2147483908" r:id="rId5"/>
    <p:sldLayoutId id="2147483909" r:id="rId6"/>
    <p:sldLayoutId id="2147483910" r:id="rId7"/>
    <p:sldLayoutId id="2147483911" r:id="rId8"/>
    <p:sldLayoutId id="2147483912" r:id="rId9"/>
    <p:sldLayoutId id="2147483913" r:id="rId10"/>
    <p:sldLayoutId id="2147483914" r:id="rId11"/>
    <p:sldLayoutId id="2147483915" r:id="rId12"/>
    <p:sldLayoutId id="2147483916" r:id="rId13"/>
    <p:sldLayoutId id="2147483917" r:id="rId14"/>
    <p:sldLayoutId id="2147483918" r:id="rId15"/>
    <p:sldLayoutId id="2147483919" r:id="rId16"/>
    <p:sldLayoutId id="214748392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228600" algn="ctr" rotWithShape="0">
              <a:prstClr val="black">
                <a:alpha val="53000"/>
              </a:prst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10242" y="2733708"/>
            <a:ext cx="6108100" cy="1098703"/>
          </a:xfrm>
        </p:spPr>
        <p:txBody>
          <a:bodyPr/>
          <a:lstStyle/>
          <a:p>
            <a:r>
              <a:rPr kumimoji="1" lang="en-US" altLang="zh-CN" dirty="0" smtClean="0">
                <a:latin typeface="+mn-lt"/>
              </a:rPr>
              <a:t>Movie Theater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6979023" y="2887970"/>
            <a:ext cx="2030506" cy="1117687"/>
          </a:xfrm>
        </p:spPr>
        <p:txBody>
          <a:bodyPr>
            <a:normAutofit/>
          </a:bodyPr>
          <a:lstStyle/>
          <a:p>
            <a:r>
              <a:rPr kumimoji="1" lang="en-US" altLang="zh-CN" sz="2200" dirty="0" smtClean="0">
                <a:solidFill>
                  <a:srgbClr val="C00000"/>
                </a:solidFill>
              </a:rPr>
              <a:t>Jiawei </a:t>
            </a:r>
            <a:r>
              <a:rPr kumimoji="1" lang="en-US" altLang="zh-CN" sz="2200" dirty="0" smtClean="0">
                <a:solidFill>
                  <a:srgbClr val="C00000"/>
                </a:solidFill>
              </a:rPr>
              <a:t>Li</a:t>
            </a:r>
          </a:p>
          <a:p>
            <a:r>
              <a:rPr kumimoji="1" lang="en-US" altLang="zh-CN" sz="2200" dirty="0" smtClean="0">
                <a:solidFill>
                  <a:srgbClr val="C00000"/>
                </a:solidFill>
              </a:rPr>
              <a:t>Qiaomin </a:t>
            </a:r>
            <a:r>
              <a:rPr kumimoji="1" lang="en-US" altLang="zh-CN" sz="2200" dirty="0" smtClean="0">
                <a:solidFill>
                  <a:srgbClr val="C00000"/>
                </a:solidFill>
              </a:rPr>
              <a:t>Ling</a:t>
            </a:r>
            <a:endParaRPr kumimoji="1" lang="zh-CN" altLang="en-US" sz="22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9560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23" y="1935419"/>
            <a:ext cx="8909847" cy="492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34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Movie</a:t>
            </a:r>
            <a:r>
              <a:rPr lang="zh-CN" altLang="en-US" dirty="0"/>
              <a:t> </a:t>
            </a:r>
            <a:r>
              <a:rPr lang="en-US" altLang="zh-CN" dirty="0"/>
              <a:t>Tweet</a:t>
            </a:r>
            <a:r>
              <a:rPr lang="zh-CN" altLang="en-US" dirty="0"/>
              <a:t> </a:t>
            </a:r>
            <a:r>
              <a:rPr lang="en-US" altLang="zh-CN" dirty="0"/>
              <a:t>Analysis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0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Procedures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Our Analysis</a:t>
            </a: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781275344"/>
              </p:ext>
            </p:extLst>
          </p:nvPr>
        </p:nvGraphicFramePr>
        <p:xfrm>
          <a:off x="0" y="2015565"/>
          <a:ext cx="9143999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6337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Exploration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336873"/>
            <a:ext cx="7682753" cy="3875668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Biased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Tweet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Sentiment</a:t>
            </a:r>
            <a:r>
              <a:rPr lang="zh-CN" altLang="en-US" dirty="0"/>
              <a:t> </a:t>
            </a:r>
            <a:r>
              <a:rPr lang="en-US" altLang="zh-CN" dirty="0" smtClean="0"/>
              <a:t>140.com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1600,000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training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labels,</a:t>
            </a:r>
            <a:r>
              <a:rPr lang="zh-CN" altLang="en-US" dirty="0" smtClean="0"/>
              <a:t> 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4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testing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four</a:t>
            </a:r>
            <a:r>
              <a:rPr lang="zh-CN" altLang="en-US" dirty="0" smtClean="0"/>
              <a:t> </a:t>
            </a:r>
            <a:r>
              <a:rPr lang="en-US" altLang="zh-CN" dirty="0" smtClean="0"/>
              <a:t>labels,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4</a:t>
            </a:r>
          </a:p>
          <a:p>
            <a:pPr marL="914400" lvl="1" indent="-457200">
              <a:buFont typeface="+mj-lt"/>
              <a:buAutoNum type="arabicParenR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Movie</a:t>
            </a:r>
            <a:r>
              <a:rPr lang="zh-CN" altLang="en-US" dirty="0" smtClean="0"/>
              <a:t> </a:t>
            </a:r>
            <a:r>
              <a:rPr lang="en-US" altLang="zh-CN" dirty="0"/>
              <a:t>D</a:t>
            </a:r>
            <a:r>
              <a:rPr lang="en-US" altLang="zh-CN" dirty="0" smtClean="0"/>
              <a:t>ataset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/>
              <a:t> </a:t>
            </a:r>
            <a:r>
              <a:rPr lang="en-US" altLang="zh-CN" dirty="0" smtClean="0"/>
              <a:t>SAR14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233,600</a:t>
            </a:r>
            <a:r>
              <a:rPr lang="zh-CN" altLang="en-US" dirty="0" smtClean="0"/>
              <a:t> </a:t>
            </a:r>
            <a:r>
              <a:rPr lang="en-US" altLang="zh-CN" dirty="0" smtClean="0"/>
              <a:t>movie</a:t>
            </a:r>
            <a:r>
              <a:rPr lang="zh-CN" altLang="en-US" dirty="0" smtClean="0"/>
              <a:t> </a:t>
            </a:r>
            <a:r>
              <a:rPr lang="en-US" altLang="zh-CN" dirty="0" smtClean="0"/>
              <a:t>reviews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10</a:t>
            </a:r>
            <a:r>
              <a:rPr lang="zh-CN" altLang="en-US" dirty="0" smtClean="0"/>
              <a:t> </a:t>
            </a:r>
            <a:r>
              <a:rPr lang="en-US" altLang="zh-CN" dirty="0" smtClean="0"/>
              <a:t>labels,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1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27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Preprocessing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336873"/>
            <a:ext cx="9144000" cy="359931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Split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using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Spark,</a:t>
            </a:r>
            <a:r>
              <a:rPr lang="zh-CN" altLang="en-US" dirty="0" smtClean="0"/>
              <a:t> </a:t>
            </a:r>
            <a:r>
              <a:rPr lang="en-US" altLang="zh-CN" dirty="0" smtClean="0"/>
              <a:t>90%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training,</a:t>
            </a:r>
            <a:r>
              <a:rPr lang="zh-CN" altLang="en-US" dirty="0" smtClean="0"/>
              <a:t> </a:t>
            </a:r>
            <a:r>
              <a:rPr lang="en-US" altLang="zh-CN" dirty="0" smtClean="0"/>
              <a:t>10%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testing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Remove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links,</a:t>
            </a:r>
            <a:r>
              <a:rPr lang="zh-CN" altLang="en-US" dirty="0" smtClean="0"/>
              <a:t> </a:t>
            </a:r>
            <a:r>
              <a:rPr lang="en-US" altLang="zh-CN" dirty="0" smtClean="0"/>
              <a:t>hashtags,</a:t>
            </a:r>
            <a:r>
              <a:rPr lang="zh-CN" altLang="en-US" dirty="0" smtClean="0"/>
              <a:t> </a:t>
            </a:r>
            <a:r>
              <a:rPr lang="en-US" altLang="zh-CN" dirty="0" smtClean="0"/>
              <a:t>mentions.</a:t>
            </a:r>
            <a:r>
              <a:rPr lang="zh-CN" altLang="en-US" dirty="0" smtClean="0"/>
              <a:t> </a:t>
            </a:r>
            <a:r>
              <a:rPr lang="en-US" altLang="zh-CN" dirty="0" smtClean="0"/>
              <a:t>stop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review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Transform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words</a:t>
            </a:r>
            <a:r>
              <a:rPr lang="zh-CN" altLang="en-US" dirty="0" smtClean="0"/>
              <a:t> </a:t>
            </a:r>
            <a:r>
              <a:rPr lang="en-US" altLang="zh-CN" dirty="0" smtClean="0"/>
              <a:t>into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sparse</a:t>
            </a:r>
            <a:r>
              <a:rPr lang="zh-CN" altLang="en-US" dirty="0" smtClean="0"/>
              <a:t> </a:t>
            </a:r>
            <a:r>
              <a:rPr lang="en-US" altLang="zh-CN" dirty="0" smtClean="0"/>
              <a:t>vectors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1563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 smtClean="0"/>
              <a:t>Building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Apply</a:t>
            </a:r>
            <a:r>
              <a:rPr lang="zh-CN" altLang="en-US" dirty="0" smtClean="0"/>
              <a:t> </a:t>
            </a:r>
            <a:r>
              <a:rPr lang="en-US" altLang="zh-CN" dirty="0" smtClean="0"/>
              <a:t>Naive</a:t>
            </a:r>
            <a:r>
              <a:rPr lang="zh-CN" altLang="en-US" dirty="0" smtClean="0"/>
              <a:t> </a:t>
            </a:r>
            <a:r>
              <a:rPr lang="en-US" altLang="zh-CN" dirty="0" smtClean="0"/>
              <a:t>Bayes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Algorithm</a:t>
            </a:r>
          </a:p>
          <a:p>
            <a:pPr marL="457200" indent="-457200">
              <a:buFont typeface="+mj-lt"/>
              <a:buAutoNum type="arabicPeriod"/>
            </a:pPr>
            <a:endParaRPr lang="en-US" altLang="zh-CN" dirty="0" smtClean="0"/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RDD-based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API</a:t>
            </a:r>
          </a:p>
          <a:p>
            <a:pPr marL="914400" lvl="1" indent="-457200">
              <a:buFont typeface="+mj-lt"/>
              <a:buAutoNum type="arabicParenR"/>
            </a:pPr>
            <a:endParaRPr lang="en-US" altLang="zh-CN" dirty="0" smtClean="0"/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err="1" smtClean="0"/>
              <a:t>DataFrame</a:t>
            </a:r>
            <a:r>
              <a:rPr lang="en-US" altLang="zh-CN" dirty="0" smtClean="0"/>
              <a:t>-based</a:t>
            </a:r>
            <a:r>
              <a:rPr lang="zh-CN" altLang="en-US" dirty="0" smtClean="0"/>
              <a:t> </a:t>
            </a:r>
            <a:r>
              <a:rPr lang="en-US" altLang="zh-CN" dirty="0" smtClean="0"/>
              <a:t>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154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 smtClean="0"/>
              <a:t>Evaluation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4226838"/>
              </p:ext>
            </p:extLst>
          </p:nvPr>
        </p:nvGraphicFramePr>
        <p:xfrm>
          <a:off x="531639" y="2000624"/>
          <a:ext cx="7884460" cy="28134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1115"/>
                <a:gridCol w="1971115"/>
                <a:gridCol w="1971115"/>
                <a:gridCol w="1971115"/>
              </a:tblGrid>
              <a:tr h="140671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RDD-based</a:t>
                      </a:r>
                      <a:r>
                        <a:rPr lang="zh-CN" altLang="en-US" sz="2200" baseline="0" dirty="0" smtClean="0"/>
                        <a:t> </a:t>
                      </a:r>
                      <a:r>
                        <a:rPr lang="en-US" altLang="zh-CN" sz="2200" baseline="0" dirty="0" smtClean="0"/>
                        <a:t>API</a:t>
                      </a:r>
                      <a:endParaRPr lang="en-US" sz="2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err="1" smtClean="0"/>
                        <a:t>DataFrame</a:t>
                      </a:r>
                      <a:r>
                        <a:rPr lang="en-US" altLang="zh-CN" sz="2200" dirty="0" smtClean="0"/>
                        <a:t>-based</a:t>
                      </a:r>
                      <a:r>
                        <a:rPr lang="zh-CN" altLang="en-US" sz="2200" baseline="0" dirty="0" smtClean="0"/>
                        <a:t> </a:t>
                      </a:r>
                      <a:r>
                        <a:rPr lang="en-US" altLang="zh-CN" sz="2200" baseline="0" dirty="0" smtClean="0"/>
                        <a:t>API</a:t>
                      </a:r>
                      <a:endParaRPr lang="en-US" sz="2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Stanford</a:t>
                      </a:r>
                      <a:r>
                        <a:rPr lang="zh-CN" altLang="en-US" sz="2200" baseline="0" dirty="0" smtClean="0"/>
                        <a:t> </a:t>
                      </a:r>
                      <a:r>
                        <a:rPr lang="en-US" altLang="zh-CN" sz="2200" baseline="0" dirty="0" err="1" smtClean="0"/>
                        <a:t>CoreNLP</a:t>
                      </a:r>
                      <a:r>
                        <a:rPr lang="zh-CN" altLang="en-US" sz="2200" baseline="0" dirty="0" smtClean="0"/>
                        <a:t> </a:t>
                      </a:r>
                      <a:r>
                        <a:rPr lang="en-US" altLang="zh-CN" sz="2200" baseline="0" dirty="0" smtClean="0"/>
                        <a:t>API</a:t>
                      </a:r>
                      <a:endParaRPr lang="en-US" sz="2200" dirty="0"/>
                    </a:p>
                  </a:txBody>
                  <a:tcPr anchor="ctr"/>
                </a:tc>
              </a:tr>
              <a:tr h="140671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/>
                        <a:t>Accuracy</a:t>
                      </a:r>
                      <a:r>
                        <a:rPr lang="zh-CN" altLang="en-US" sz="2400" dirty="0" smtClean="0"/>
                        <a:t> </a:t>
                      </a:r>
                      <a:endParaRPr lang="en-US" altLang="zh-CN" sz="24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60.41%</a:t>
                      </a:r>
                      <a:endParaRPr lang="en-US" sz="2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27%</a:t>
                      </a:r>
                      <a:endParaRPr lang="en-US" sz="2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200" dirty="0" smtClean="0"/>
                        <a:t>33%</a:t>
                      </a:r>
                      <a:endParaRPr lang="en-US" sz="2200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34734" y="5109883"/>
            <a:ext cx="767827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charset="2"/>
              <a:buChar char="v"/>
            </a:pPr>
            <a:r>
              <a:rPr lang="en-US" altLang="zh-CN" sz="2000" dirty="0" smtClean="0"/>
              <a:t>If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number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of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labels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was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reduced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3,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accuracy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for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model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built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by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RDD-based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API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would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be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up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to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88%</a:t>
            </a:r>
          </a:p>
          <a:p>
            <a:pPr marL="457200" indent="-457200">
              <a:buFont typeface="Wingdings" charset="2"/>
              <a:buChar char="v"/>
            </a:pPr>
            <a:r>
              <a:rPr lang="en-US" altLang="zh-CN" sz="2000" dirty="0" smtClean="0"/>
              <a:t>Save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the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model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777479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altLang="zh-CN" dirty="0"/>
              <a:t>Tweet</a:t>
            </a:r>
            <a:r>
              <a:rPr lang="zh-CN" altLang="en-US" dirty="0"/>
              <a:t> </a:t>
            </a:r>
            <a:r>
              <a:rPr lang="en-US" altLang="zh-CN" dirty="0"/>
              <a:t>Sentiment</a:t>
            </a:r>
            <a:r>
              <a:rPr lang="zh-CN" altLang="en-US" dirty="0"/>
              <a:t> </a:t>
            </a:r>
            <a:r>
              <a:rPr lang="en-US" altLang="zh-CN" dirty="0" smtClean="0"/>
              <a:t>Prediction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2097740"/>
            <a:ext cx="7871012" cy="4155141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model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project</a:t>
            </a:r>
            <a:r>
              <a:rPr lang="zh-CN" altLang="en-US" dirty="0" smtClean="0"/>
              <a:t> </a:t>
            </a:r>
            <a:r>
              <a:rPr lang="en-US" altLang="zh-CN" dirty="0" smtClean="0"/>
              <a:t>root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path</a:t>
            </a:r>
          </a:p>
          <a:p>
            <a:pPr marL="457200" indent="-457200">
              <a:buFont typeface="+mj-lt"/>
              <a:buAutoNum type="arabicPeriod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Predict</a:t>
            </a:r>
            <a:r>
              <a:rPr lang="zh-CN" altLang="en-US" dirty="0" smtClean="0"/>
              <a:t> </a:t>
            </a:r>
            <a:r>
              <a:rPr lang="en-US" altLang="zh-CN" dirty="0" smtClean="0"/>
              <a:t>each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tweet</a:t>
            </a:r>
            <a:r>
              <a:rPr lang="zh-CN" altLang="en-US" dirty="0" smtClean="0"/>
              <a:t> </a:t>
            </a:r>
            <a:r>
              <a:rPr lang="en-US" altLang="zh-CN" dirty="0" smtClean="0"/>
              <a:t>derived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Spark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Streaming in real time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5217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Publisher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Subscriber</a:t>
            </a:r>
            <a:r>
              <a:rPr lang="zh-CN" altLang="en-US" dirty="0" smtClean="0"/>
              <a:t> </a:t>
            </a:r>
            <a:r>
              <a:rPr lang="en-US" altLang="zh-CN" dirty="0" smtClean="0"/>
              <a:t>Pattern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6074925" y="2972472"/>
            <a:ext cx="1775012" cy="874059"/>
          </a:xfrm>
          <a:prstGeom prst="ellipse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 smtClean="0"/>
              <a:t>StreamingActor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6061478" y="4490878"/>
            <a:ext cx="1775012" cy="874059"/>
          </a:xfrm>
          <a:prstGeom prst="ellipse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/>
              <a:t>Sentiment</a:t>
            </a:r>
          </a:p>
          <a:p>
            <a:r>
              <a:rPr lang="zh-CN" altLang="en-US" dirty="0"/>
              <a:t>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sp>
        <p:nvSpPr>
          <p:cNvPr id="7" name="Oval 6"/>
          <p:cNvSpPr/>
          <p:nvPr/>
        </p:nvSpPr>
        <p:spPr>
          <a:xfrm>
            <a:off x="2895652" y="4111447"/>
            <a:ext cx="1859911" cy="874059"/>
          </a:xfrm>
          <a:prstGeom prst="ellipse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dirty="0" err="1" smtClean="0"/>
              <a:t>WebSocket</a:t>
            </a:r>
            <a:endParaRPr lang="en-US" altLang="zh-CN" dirty="0" smtClean="0"/>
          </a:p>
          <a:p>
            <a:r>
              <a:rPr lang="zh-CN" altLang="en-US" dirty="0" smtClean="0"/>
              <a:t> 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sp>
        <p:nvSpPr>
          <p:cNvPr id="14" name="Rounded Rectangle 13"/>
          <p:cNvSpPr/>
          <p:nvPr/>
        </p:nvSpPr>
        <p:spPr>
          <a:xfrm>
            <a:off x="121025" y="2479198"/>
            <a:ext cx="1653988" cy="957198"/>
          </a:xfrm>
          <a:prstGeom prst="roundRect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client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side</a:t>
            </a:r>
            <a:endParaRPr lang="en-US" dirty="0"/>
          </a:p>
        </p:txBody>
      </p:sp>
      <p:sp>
        <p:nvSpPr>
          <p:cNvPr id="20" name="Diamond 19"/>
          <p:cNvSpPr/>
          <p:nvPr/>
        </p:nvSpPr>
        <p:spPr>
          <a:xfrm>
            <a:off x="3897994" y="2371498"/>
            <a:ext cx="2018711" cy="1172597"/>
          </a:xfrm>
          <a:prstGeom prst="diamond">
            <a:avLst/>
          </a:prstGeom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Controllers</a:t>
            </a:r>
            <a:endParaRPr lang="en-US" dirty="0"/>
          </a:p>
        </p:txBody>
      </p:sp>
      <p:cxnSp>
        <p:nvCxnSpPr>
          <p:cNvPr id="38" name="Straight Arrow Connector 37"/>
          <p:cNvCxnSpPr>
            <a:stCxn id="4" idx="4"/>
            <a:endCxn id="6" idx="0"/>
          </p:cNvCxnSpPr>
          <p:nvPr/>
        </p:nvCxnSpPr>
        <p:spPr>
          <a:xfrm flipH="1">
            <a:off x="6948984" y="3846531"/>
            <a:ext cx="13447" cy="64434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Elbow Connector 50"/>
          <p:cNvCxnSpPr>
            <a:endCxn id="20" idx="1"/>
          </p:cNvCxnSpPr>
          <p:nvPr/>
        </p:nvCxnSpPr>
        <p:spPr>
          <a:xfrm>
            <a:off x="1775013" y="2662518"/>
            <a:ext cx="2122981" cy="295279"/>
          </a:xfrm>
          <a:prstGeom prst="curved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6" name="Elbow Connector 55"/>
          <p:cNvCxnSpPr>
            <a:stCxn id="20" idx="2"/>
            <a:endCxn id="7" idx="0"/>
          </p:cNvCxnSpPr>
          <p:nvPr/>
        </p:nvCxnSpPr>
        <p:spPr>
          <a:xfrm rot="5400000">
            <a:off x="4082803" y="3286900"/>
            <a:ext cx="567352" cy="1081742"/>
          </a:xfrm>
          <a:prstGeom prst="curvedConnector3">
            <a:avLst>
              <a:gd name="adj1" fmla="val 50000"/>
            </a:avLst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6" idx="3"/>
            <a:endCxn id="14" idx="2"/>
          </p:cNvCxnSpPr>
          <p:nvPr/>
        </p:nvCxnSpPr>
        <p:spPr>
          <a:xfrm rot="5400000" flipH="1">
            <a:off x="2734452" y="1649964"/>
            <a:ext cx="1800538" cy="5373403"/>
          </a:xfrm>
          <a:prstGeom prst="curvedConnector3">
            <a:avLst>
              <a:gd name="adj1" fmla="val -19805"/>
            </a:avLst>
          </a:prstGeom>
          <a:ln>
            <a:tailEnd type="triangle"/>
          </a:ln>
          <a:effectLst>
            <a:glow rad="139700">
              <a:schemeClr val="accent5">
                <a:satMod val="175000"/>
                <a:alpha val="40000"/>
              </a:schemeClr>
            </a:glow>
          </a:effectLst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68" name="Elbow Connector 67"/>
          <p:cNvCxnSpPr>
            <a:stCxn id="7" idx="6"/>
            <a:endCxn id="6" idx="2"/>
          </p:cNvCxnSpPr>
          <p:nvPr/>
        </p:nvCxnSpPr>
        <p:spPr>
          <a:xfrm>
            <a:off x="4755563" y="4548477"/>
            <a:ext cx="1305915" cy="379431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1956609" y="2251188"/>
            <a:ext cx="21346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/>
              <a:t>connection</a:t>
            </a:r>
            <a:r>
              <a:rPr lang="zh-CN" altLang="en-US" sz="1600" dirty="0" smtClean="0"/>
              <a:t> </a:t>
            </a:r>
            <a:r>
              <a:rPr lang="en-US" altLang="zh-CN" sz="1600" dirty="0" smtClean="0"/>
              <a:t>request</a:t>
            </a:r>
            <a:endParaRPr lang="en-US" sz="1600" dirty="0"/>
          </a:p>
        </p:txBody>
      </p:sp>
      <p:sp>
        <p:nvSpPr>
          <p:cNvPr id="73" name="TextBox 72"/>
          <p:cNvSpPr txBox="1"/>
          <p:nvPr/>
        </p:nvSpPr>
        <p:spPr>
          <a:xfrm>
            <a:off x="1788460" y="5726300"/>
            <a:ext cx="1385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JSON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3415553" y="3409502"/>
            <a:ext cx="11698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mtClean="0"/>
              <a:t>ActorRef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771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Tool</a:t>
            </a:r>
            <a:r>
              <a:rPr lang="zh-CN" altLang="en-US" dirty="0" smtClean="0"/>
              <a:t> </a:t>
            </a:r>
            <a:r>
              <a:rPr lang="en-US" altLang="zh-CN" dirty="0" smtClean="0"/>
              <a:t>involved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Play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Framwork</a:t>
            </a:r>
            <a:endParaRPr lang="en-US" altLang="zh-CN" dirty="0" smtClean="0"/>
          </a:p>
          <a:p>
            <a:r>
              <a:rPr lang="en-US" altLang="zh-CN" dirty="0" err="1" smtClean="0"/>
              <a:t>Typesafe</a:t>
            </a:r>
            <a:r>
              <a:rPr lang="zh-CN" altLang="en-US" dirty="0" smtClean="0"/>
              <a:t> </a:t>
            </a:r>
            <a:r>
              <a:rPr lang="en-US" altLang="zh-CN" dirty="0" smtClean="0"/>
              <a:t>Slick</a:t>
            </a:r>
          </a:p>
          <a:p>
            <a:r>
              <a:rPr lang="en-US" altLang="zh-CN" dirty="0" err="1" smtClean="0"/>
              <a:t>Postgresql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database</a:t>
            </a:r>
          </a:p>
          <a:p>
            <a:r>
              <a:rPr lang="en-US" altLang="zh-CN" dirty="0" smtClean="0"/>
              <a:t>Spark</a:t>
            </a:r>
            <a:r>
              <a:rPr lang="zh-CN" altLang="en-US" dirty="0" smtClean="0"/>
              <a:t> </a:t>
            </a:r>
            <a:r>
              <a:rPr lang="en-US" altLang="zh-CN" dirty="0" smtClean="0"/>
              <a:t>Streaming</a:t>
            </a:r>
          </a:p>
          <a:p>
            <a:r>
              <a:rPr lang="en-US" altLang="zh-CN" dirty="0" smtClean="0"/>
              <a:t>Spark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MLlib</a:t>
            </a:r>
            <a:endParaRPr lang="en-US" altLang="zh-CN" dirty="0" smtClean="0"/>
          </a:p>
          <a:p>
            <a:r>
              <a:rPr lang="en-US" altLang="zh-CN" dirty="0" err="1" smtClean="0"/>
              <a:t>Akka</a:t>
            </a:r>
            <a:r>
              <a:rPr lang="zh-CN" altLang="en-US" dirty="0" smtClean="0"/>
              <a:t> </a:t>
            </a:r>
            <a:r>
              <a:rPr lang="en-US" altLang="zh-CN" dirty="0" smtClean="0"/>
              <a:t>Framework</a:t>
            </a:r>
          </a:p>
          <a:p>
            <a:r>
              <a:rPr lang="en-US" altLang="zh-CN" dirty="0" smtClean="0"/>
              <a:t>D3.js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29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Goals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0" y="2377214"/>
            <a:ext cx="9143999" cy="3599316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kumimoji="1" lang="en-US" altLang="zh-CN" dirty="0"/>
              <a:t>Building a Reactive </a:t>
            </a:r>
            <a:r>
              <a:rPr kumimoji="1" lang="en-US" altLang="zh-CN" dirty="0" smtClean="0"/>
              <a:t>Application</a:t>
            </a:r>
          </a:p>
          <a:p>
            <a:pPr marL="457200" indent="-457200">
              <a:buFont typeface="+mj-lt"/>
              <a:buAutoNum type="arabicPeriod"/>
            </a:pP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effectLst/>
              </a:rPr>
              <a:t>Handling </a:t>
            </a:r>
            <a:r>
              <a:rPr lang="en-US" altLang="zh-CN" dirty="0" smtClean="0">
                <a:effectLst/>
              </a:rPr>
              <a:t>ticket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sale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for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more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than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2000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concurrent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customers</a:t>
            </a:r>
            <a:endParaRPr lang="en-US" dirty="0" smtClean="0">
              <a:effectLst/>
            </a:endParaRPr>
          </a:p>
          <a:p>
            <a:pPr marL="457200" indent="-457200">
              <a:buFont typeface="+mj-lt"/>
              <a:buAutoNum type="arabicPeriod"/>
            </a:pP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en-US" altLang="zh-CN" dirty="0" smtClean="0"/>
              <a:t>Collecting </a:t>
            </a:r>
            <a:r>
              <a:rPr kumimoji="1" lang="en-US" altLang="zh-CN" dirty="0"/>
              <a:t>recent movie-related </a:t>
            </a:r>
            <a:r>
              <a:rPr kumimoji="1" lang="en-US" altLang="zh-CN" dirty="0" smtClean="0"/>
              <a:t>data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twitter and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making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sentiment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analysis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classify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tweets</a:t>
            </a:r>
            <a:r>
              <a:rPr kumimoji="1" lang="zh-CN" altLang="en-US" dirty="0"/>
              <a:t> </a:t>
            </a:r>
            <a:r>
              <a:rPr kumimoji="1" lang="en-US" altLang="zh-CN" dirty="0" smtClean="0"/>
              <a:t>ranging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from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0(very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negative)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to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4(very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positive)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 </a:t>
            </a:r>
            <a:r>
              <a:rPr kumimoji="1" lang="en-US" altLang="zh-CN" dirty="0"/>
              <a:t>real time 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34210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Acceptance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Criteria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024" y="2178424"/>
            <a:ext cx="8888505" cy="4329952"/>
          </a:xfrm>
        </p:spPr>
        <p:txBody>
          <a:bodyPr/>
          <a:lstStyle/>
          <a:p>
            <a:r>
              <a:rPr lang="en-US" dirty="0" smtClean="0">
                <a:effectLst/>
              </a:rPr>
              <a:t>Successfully handle more than 2</a:t>
            </a:r>
            <a:r>
              <a:rPr lang="en-US" altLang="zh-CN" dirty="0" smtClean="0">
                <a:effectLst/>
              </a:rPr>
              <a:t>,000</a:t>
            </a:r>
            <a:r>
              <a:rPr lang="zh-CN" altLang="en-US" dirty="0" smtClean="0">
                <a:effectLst/>
              </a:rPr>
              <a:t> </a:t>
            </a:r>
            <a:r>
              <a:rPr lang="en-US" dirty="0" smtClean="0">
                <a:effectLst/>
              </a:rPr>
              <a:t>requests 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The range of scores for evaluating movies are from 1 to 5</a:t>
            </a:r>
            <a:r>
              <a:rPr lang="en-US" dirty="0" smtClean="0">
                <a:effectLst/>
              </a:rPr>
              <a:t>.</a:t>
            </a:r>
          </a:p>
          <a:p>
            <a:endParaRPr lang="en-US" dirty="0">
              <a:effectLst/>
            </a:endParaRPr>
          </a:p>
          <a:p>
            <a:r>
              <a:rPr lang="en-US" dirty="0">
                <a:effectLst/>
              </a:rPr>
              <a:t>Accuracy </a:t>
            </a:r>
            <a:r>
              <a:rPr lang="en-US" altLang="zh-CN" dirty="0" smtClean="0">
                <a:effectLst/>
              </a:rPr>
              <a:t>of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Naive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Bayes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model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is</a:t>
            </a:r>
            <a:r>
              <a:rPr lang="zh-CN" altLang="en-US" dirty="0" smtClean="0">
                <a:effectLst/>
              </a:rPr>
              <a:t> </a:t>
            </a:r>
            <a:r>
              <a:rPr lang="en-US" dirty="0" smtClean="0">
                <a:effectLst/>
              </a:rPr>
              <a:t>above </a:t>
            </a:r>
            <a:r>
              <a:rPr lang="en-US" altLang="zh-CN" dirty="0" smtClean="0">
                <a:effectLst/>
              </a:rPr>
              <a:t>6</a:t>
            </a:r>
            <a:r>
              <a:rPr lang="en-US" dirty="0" smtClean="0">
                <a:effectLst/>
              </a:rPr>
              <a:t>0</a:t>
            </a:r>
            <a:r>
              <a:rPr lang="en-US" dirty="0">
                <a:effectLst/>
              </a:rPr>
              <a:t>%. 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53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8999" y="2322606"/>
            <a:ext cx="7473951" cy="1994647"/>
          </a:xfrm>
        </p:spPr>
        <p:txBody>
          <a:bodyPr/>
          <a:lstStyle/>
          <a:p>
            <a:r>
              <a:rPr kumimoji="1" lang="en-US" altLang="zh-CN" sz="6600" dirty="0" smtClean="0">
                <a:solidFill>
                  <a:schemeClr val="accent3">
                    <a:lumMod val="75000"/>
                  </a:schemeClr>
                </a:solidFill>
              </a:rPr>
              <a:t>Thank You</a:t>
            </a:r>
            <a:endParaRPr kumimoji="1" lang="zh-CN" altLang="en-US" sz="66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58018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Use</a:t>
            </a:r>
            <a:r>
              <a:rPr kumimoji="1" lang="zh-CN" altLang="en-US" dirty="0"/>
              <a:t> </a:t>
            </a:r>
            <a:r>
              <a:rPr kumimoji="1" lang="en-US" altLang="zh-CN" dirty="0"/>
              <a:t>Case</a:t>
            </a:r>
            <a:endParaRPr lang="en-US" dirty="0"/>
          </a:p>
        </p:txBody>
      </p:sp>
      <p:pic>
        <p:nvPicPr>
          <p:cNvPr id="1026" name="Picture 2" descr="https://lh3.googleusercontent.com/I-YvD58V4IP_cH9aDvGtpVbsaFAxC2iJvy3YGIe-2V5JrisS-7l-MFlF9caMB9C0zq7qfRS0ccT_0CNgZAk88uo458uCDfJwbUcxOsx2jsFWmSD42G8BlZovuz4bAoKrMZruHrPxdy8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3776" y="2261675"/>
            <a:ext cx="578224" cy="911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val 4"/>
          <p:cNvSpPr/>
          <p:nvPr/>
        </p:nvSpPr>
        <p:spPr>
          <a:xfrm>
            <a:off x="22779" y="4356847"/>
            <a:ext cx="1828800" cy="9681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968577" y="4356847"/>
            <a:ext cx="2212130" cy="9681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6513773" y="4356847"/>
            <a:ext cx="1828800" cy="9681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399886" y="4356847"/>
            <a:ext cx="1828800" cy="968188"/>
          </a:xfrm>
          <a:prstGeom prst="ellipse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Elbow Connector 11"/>
          <p:cNvCxnSpPr>
            <a:stCxn id="1026" idx="1"/>
            <a:endCxn id="5" idx="0"/>
          </p:cNvCxnSpPr>
          <p:nvPr/>
        </p:nvCxnSpPr>
        <p:spPr>
          <a:xfrm rot="10800000" flipV="1">
            <a:off x="937180" y="2717591"/>
            <a:ext cx="3056597" cy="1639256"/>
          </a:xfrm>
          <a:prstGeom prst="bentConnector2">
            <a:avLst/>
          </a:prstGeom>
          <a:ln>
            <a:tailEnd type="triangle"/>
          </a:ln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1026" idx="2"/>
            <a:endCxn id="7" idx="0"/>
          </p:cNvCxnSpPr>
          <p:nvPr/>
        </p:nvCxnSpPr>
        <p:spPr>
          <a:xfrm rot="5400000">
            <a:off x="3087095" y="3161054"/>
            <a:ext cx="1183340" cy="1208246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1026" idx="2"/>
            <a:endCxn id="9" idx="0"/>
          </p:cNvCxnSpPr>
          <p:nvPr/>
        </p:nvCxnSpPr>
        <p:spPr>
          <a:xfrm rot="16200000" flipH="1">
            <a:off x="4206917" y="3249478"/>
            <a:ext cx="1183340" cy="1031398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1026" idx="3"/>
            <a:endCxn id="8" idx="0"/>
          </p:cNvCxnSpPr>
          <p:nvPr/>
        </p:nvCxnSpPr>
        <p:spPr>
          <a:xfrm>
            <a:off x="4572000" y="2717591"/>
            <a:ext cx="2856173" cy="1639256"/>
          </a:xfrm>
          <a:prstGeom prst="bentConnector2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12373" y="4410635"/>
            <a:ext cx="133750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 smtClean="0">
                <a:solidFill>
                  <a:srgbClr val="C00000"/>
                </a:solidFill>
              </a:rPr>
              <a:t>Look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up</a:t>
            </a:r>
            <a:endParaRPr lang="en-US" altLang="zh-CN" sz="2200" dirty="0">
              <a:solidFill>
                <a:srgbClr val="C00000"/>
              </a:solidFill>
            </a:endParaRPr>
          </a:p>
          <a:p>
            <a:r>
              <a:rPr lang="zh-CN" altLang="en-US" sz="2200" dirty="0">
                <a:solidFill>
                  <a:srgbClr val="C00000"/>
                </a:solidFill>
              </a:rPr>
              <a:t> 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Order</a:t>
            </a:r>
            <a:endParaRPr lang="en-US" sz="2200" dirty="0">
              <a:solidFill>
                <a:srgbClr val="C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215978" y="4410635"/>
            <a:ext cx="18961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 smtClean="0">
                <a:solidFill>
                  <a:srgbClr val="C00000"/>
                </a:solidFill>
              </a:rPr>
              <a:t>Browse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Movie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show</a:t>
            </a:r>
            <a:r>
              <a:rPr lang="zh-CN" altLang="en-US" sz="2200" dirty="0" smtClean="0">
                <a:solidFill>
                  <a:srgbClr val="C00000"/>
                </a:solidFill>
              </a:rPr>
              <a:t> </a:t>
            </a:r>
            <a:r>
              <a:rPr lang="en-US" altLang="zh-CN" sz="2200" dirty="0" smtClean="0">
                <a:solidFill>
                  <a:srgbClr val="C00000"/>
                </a:solidFill>
              </a:rPr>
              <a:t>time</a:t>
            </a:r>
            <a:endParaRPr lang="en-US" sz="2200" dirty="0">
              <a:solidFill>
                <a:srgbClr val="C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764285" y="4605325"/>
            <a:ext cx="16055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C00000"/>
                </a:solidFill>
              </a:rPr>
              <a:t>Buy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Ticket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801557" y="4466826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rgbClr val="C00000"/>
                </a:solidFill>
              </a:rPr>
              <a:t>Get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Movie</a:t>
            </a:r>
            <a:r>
              <a:rPr lang="zh-CN" altLang="en-US" dirty="0" smtClean="0">
                <a:solidFill>
                  <a:srgbClr val="C00000"/>
                </a:solidFill>
              </a:rPr>
              <a:t> </a:t>
            </a:r>
            <a:r>
              <a:rPr lang="en-US" altLang="zh-CN" dirty="0" smtClean="0">
                <a:solidFill>
                  <a:srgbClr val="C00000"/>
                </a:solidFill>
              </a:rPr>
              <a:t>assessment</a:t>
            </a:r>
            <a:endParaRPr lang="en-US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9700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67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dem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28613"/>
            <a:ext cx="9144000" cy="6199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769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3311338" y="3013195"/>
            <a:ext cx="1848970" cy="73958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74838" y="4055331"/>
            <a:ext cx="3576918" cy="2554941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Structure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>
          <a:xfrm>
            <a:off x="3173506" y="1976718"/>
            <a:ext cx="2124636" cy="712694"/>
          </a:xfrm>
          <a:prstGeom prst="roundRect">
            <a:avLst/>
          </a:prstGeom>
          <a:effectLst>
            <a:glow rad="228600">
              <a:schemeClr val="accent2">
                <a:satMod val="175000"/>
                <a:alpha val="40000"/>
              </a:schemeClr>
            </a:glow>
          </a:effectLst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274359" y="2117621"/>
            <a:ext cx="19229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 smtClean="0"/>
              <a:t>Actor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System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375213" y="3156928"/>
            <a:ext cx="19229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dirty="0" err="1" smtClean="0"/>
              <a:t>AdminActor</a:t>
            </a:r>
            <a:endParaRPr lang="en-US" sz="2200" dirty="0"/>
          </a:p>
        </p:txBody>
      </p:sp>
      <p:sp>
        <p:nvSpPr>
          <p:cNvPr id="9" name="Oval 8"/>
          <p:cNvSpPr/>
          <p:nvPr/>
        </p:nvSpPr>
        <p:spPr>
          <a:xfrm>
            <a:off x="458560" y="4724399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653161" y="3850340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653161" y="4102704"/>
            <a:ext cx="18422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StreamingActor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238154" y="4897432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4235823" y="4897432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4494680" y="5011295"/>
            <a:ext cx="1512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 smtClean="0"/>
              <a:t>WebSocket</a:t>
            </a:r>
            <a:endParaRPr lang="en-US" altLang="zh-CN" dirty="0" smtClean="0"/>
          </a:p>
          <a:p>
            <a:r>
              <a:rPr lang="zh-CN" altLang="en-US" dirty="0" smtClean="0"/>
              <a:t> 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488252" y="5041335"/>
            <a:ext cx="14657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Sentiment</a:t>
            </a:r>
          </a:p>
          <a:p>
            <a:r>
              <a:rPr lang="zh-CN" altLang="en-US" dirty="0" smtClean="0"/>
              <a:t>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55494" y="4287369"/>
            <a:ext cx="9412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Pool</a:t>
            </a:r>
            <a:endParaRPr lang="en-US" dirty="0"/>
          </a:p>
        </p:txBody>
      </p:sp>
      <p:sp>
        <p:nvSpPr>
          <p:cNvPr id="18" name="Oval 17"/>
          <p:cNvSpPr/>
          <p:nvPr/>
        </p:nvSpPr>
        <p:spPr>
          <a:xfrm>
            <a:off x="610960" y="4876799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780889" y="5011295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06488" y="5145791"/>
            <a:ext cx="1775012" cy="874059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1304364" y="5316428"/>
            <a:ext cx="14984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Consumer</a:t>
            </a:r>
          </a:p>
          <a:p>
            <a:r>
              <a:rPr lang="zh-CN" altLang="en-US" dirty="0" smtClean="0"/>
              <a:t>    </a:t>
            </a:r>
            <a:r>
              <a:rPr lang="en-US" altLang="zh-CN" dirty="0" smtClean="0"/>
              <a:t>Actor</a:t>
            </a:r>
            <a:endParaRPr lang="en-US" dirty="0"/>
          </a:p>
        </p:txBody>
      </p:sp>
      <p:cxnSp>
        <p:nvCxnSpPr>
          <p:cNvPr id="24" name="Straight Arrow Connector 23"/>
          <p:cNvCxnSpPr>
            <a:stCxn id="4" idx="2"/>
            <a:endCxn id="22" idx="0"/>
          </p:cNvCxnSpPr>
          <p:nvPr/>
        </p:nvCxnSpPr>
        <p:spPr>
          <a:xfrm flipH="1">
            <a:off x="4235823" y="2689412"/>
            <a:ext cx="1" cy="323783"/>
          </a:xfrm>
          <a:prstGeom prst="straightConnector1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22" idx="4"/>
            <a:endCxn id="13" idx="0"/>
          </p:cNvCxnSpPr>
          <p:nvPr/>
        </p:nvCxnSpPr>
        <p:spPr>
          <a:xfrm rot="16200000" flipH="1">
            <a:off x="4107252" y="3881354"/>
            <a:ext cx="1144649" cy="887506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8" idx="3"/>
            <a:endCxn id="10" idx="0"/>
          </p:cNvCxnSpPr>
          <p:nvPr/>
        </p:nvCxnSpPr>
        <p:spPr>
          <a:xfrm>
            <a:off x="5298142" y="3372372"/>
            <a:ext cx="1242525" cy="477968"/>
          </a:xfrm>
          <a:prstGeom prst="bentConnector2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0" idx="6"/>
            <a:endCxn id="12" idx="0"/>
          </p:cNvCxnSpPr>
          <p:nvPr/>
        </p:nvCxnSpPr>
        <p:spPr>
          <a:xfrm>
            <a:off x="7428173" y="4287370"/>
            <a:ext cx="697487" cy="610062"/>
          </a:xfrm>
          <a:prstGeom prst="bentConnector2">
            <a:avLst/>
          </a:prstGeom>
          <a:ln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13" idx="6"/>
            <a:endCxn id="12" idx="2"/>
          </p:cNvCxnSpPr>
          <p:nvPr/>
        </p:nvCxnSpPr>
        <p:spPr>
          <a:xfrm>
            <a:off x="6010835" y="5334462"/>
            <a:ext cx="1227319" cy="12700"/>
          </a:xfrm>
          <a:prstGeom prst="bentConnector3">
            <a:avLst/>
          </a:prstGeom>
          <a:ln>
            <a:headEnd type="triangle"/>
            <a:tailEnd type="triangle"/>
          </a:ln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Elbow Connector 34"/>
          <p:cNvCxnSpPr>
            <a:stCxn id="22" idx="2"/>
            <a:endCxn id="16" idx="0"/>
          </p:cNvCxnSpPr>
          <p:nvPr/>
        </p:nvCxnSpPr>
        <p:spPr>
          <a:xfrm rot="10800000" flipV="1">
            <a:off x="1863298" y="3382989"/>
            <a:ext cx="1448041" cy="672342"/>
          </a:xfrm>
          <a:prstGeom prst="bentConnector2">
            <a:avLst/>
          </a:prstGeom>
          <a:ln>
            <a:tailEnd type="triangle"/>
          </a:ln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924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Design</a:t>
            </a:r>
            <a:r>
              <a:rPr kumimoji="1" lang="zh-CN" altLang="en-US" dirty="0"/>
              <a:t> </a:t>
            </a:r>
            <a:r>
              <a:rPr kumimoji="1" lang="en-US" altLang="zh-CN" dirty="0"/>
              <a:t>For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Ticket</a:t>
            </a:r>
            <a:r>
              <a:rPr kumimoji="1" lang="zh-CN" altLang="en-US" dirty="0"/>
              <a:t> </a:t>
            </a:r>
            <a:r>
              <a:rPr kumimoji="1" lang="en-US" altLang="zh-CN" dirty="0"/>
              <a:t>Sale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944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Concepts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Implemented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2229296"/>
            <a:ext cx="9144000" cy="4521127"/>
          </a:xfrm>
          <a:effectLst/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Balancing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 smtClean="0"/>
              <a:t>admin</a:t>
            </a:r>
            <a:r>
              <a:rPr lang="zh-CN" altLang="en-US" dirty="0" smtClean="0"/>
              <a:t> </a:t>
            </a:r>
            <a:r>
              <a:rPr lang="en-US" altLang="zh-CN" dirty="0" smtClean="0"/>
              <a:t>actor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manages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Round-Robin pool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its</a:t>
            </a:r>
            <a:r>
              <a:rPr lang="zh-CN" altLang="en-US" dirty="0" smtClean="0"/>
              <a:t> </a:t>
            </a:r>
            <a:r>
              <a:rPr lang="en-US" altLang="zh-CN" dirty="0" smtClean="0"/>
              <a:t>child,</a:t>
            </a:r>
            <a:r>
              <a:rPr lang="zh-CN" altLang="en-US" dirty="0" smtClean="0"/>
              <a:t> </a:t>
            </a:r>
            <a:r>
              <a:rPr lang="en-US" altLang="zh-CN" dirty="0" smtClean="0"/>
              <a:t>consumer</a:t>
            </a:r>
            <a:r>
              <a:rPr lang="zh-CN" altLang="en-US" dirty="0" smtClean="0"/>
              <a:t> </a:t>
            </a:r>
            <a:r>
              <a:rPr lang="en-US" altLang="zh-CN" dirty="0" smtClean="0"/>
              <a:t>actor</a:t>
            </a:r>
            <a:r>
              <a:rPr lang="zh-CN" altLang="en-US" dirty="0" smtClean="0"/>
              <a:t>  </a:t>
            </a:r>
            <a:endParaRPr lang="en-US" altLang="zh-CN" dirty="0"/>
          </a:p>
          <a:p>
            <a:pPr marL="914400" lvl="1" indent="-457200">
              <a:buFont typeface="+mj-lt"/>
              <a:buAutoNum type="arabicParenR"/>
            </a:pPr>
            <a:endParaRPr lang="en-US" altLang="zh-CN" dirty="0"/>
          </a:p>
          <a:p>
            <a:pPr marL="914400" lvl="1" indent="-457200">
              <a:buFont typeface="+mj-lt"/>
              <a:buAutoNum type="arabicParenR"/>
            </a:pPr>
            <a:r>
              <a:rPr lang="en-US" altLang="zh-CN" dirty="0"/>
              <a:t>Pool Resizer</a:t>
            </a:r>
          </a:p>
          <a:p>
            <a:pPr marL="914400" lvl="1" indent="-457200">
              <a:buFont typeface="+mj-lt"/>
              <a:buAutoNum type="arabicParenR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>
                <a:effectLst/>
              </a:rPr>
              <a:t>S</a:t>
            </a:r>
            <a:r>
              <a:rPr lang="en-US" dirty="0" smtClean="0">
                <a:effectLst/>
              </a:rPr>
              <a:t>upervisor</a:t>
            </a:r>
            <a:r>
              <a:rPr lang="zh-CN" altLang="en-US" dirty="0" smtClean="0">
                <a:effectLst/>
              </a:rPr>
              <a:t> </a:t>
            </a:r>
            <a:r>
              <a:rPr lang="en-US" dirty="0" smtClean="0">
                <a:effectLst/>
              </a:rPr>
              <a:t>Strategy</a:t>
            </a:r>
            <a:r>
              <a:rPr lang="en-US" altLang="zh-CN" dirty="0" smtClean="0">
                <a:effectLst/>
              </a:rPr>
              <a:t>(restart,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stop,</a:t>
            </a:r>
            <a:r>
              <a:rPr lang="zh-CN" altLang="en-US" dirty="0" smtClean="0">
                <a:effectLst/>
              </a:rPr>
              <a:t> </a:t>
            </a:r>
            <a:r>
              <a:rPr lang="en-US" altLang="zh-CN" dirty="0" smtClean="0">
                <a:effectLst/>
              </a:rPr>
              <a:t>resume)</a:t>
            </a:r>
            <a:endParaRPr lang="en-US" dirty="0" smtClean="0">
              <a:effectLst/>
            </a:endParaRPr>
          </a:p>
          <a:p>
            <a:pPr marL="457200" indent="-457200">
              <a:buFont typeface="+mj-lt"/>
              <a:buAutoNum type="arabicPeriod"/>
            </a:pPr>
            <a:endParaRPr lang="en-US" dirty="0" smtClean="0">
              <a:effectLst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Functional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Relational</a:t>
            </a:r>
            <a:r>
              <a:rPr lang="zh-CN" altLang="en-US" dirty="0" smtClean="0"/>
              <a:t> </a:t>
            </a:r>
            <a:r>
              <a:rPr lang="en-US" altLang="zh-CN" dirty="0" smtClean="0"/>
              <a:t>Mapping(</a:t>
            </a:r>
            <a:r>
              <a:rPr lang="en-US" altLang="zh-CN" dirty="0" err="1" smtClean="0"/>
              <a:t>Typesafe</a:t>
            </a:r>
            <a:r>
              <a:rPr lang="zh-CN" altLang="en-US" dirty="0" smtClean="0"/>
              <a:t> </a:t>
            </a:r>
            <a:r>
              <a:rPr lang="en-US" altLang="zh-CN" dirty="0" smtClean="0"/>
              <a:t>slick)</a:t>
            </a:r>
          </a:p>
          <a:p>
            <a:pPr marL="457200" indent="-457200">
              <a:buFont typeface="+mj-lt"/>
              <a:buAutoNum type="arabicPeriod"/>
            </a:pPr>
            <a:endParaRPr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lang="en-US" altLang="zh-CN" dirty="0" smtClean="0"/>
              <a:t>Non-blocking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064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Load</a:t>
            </a:r>
            <a:r>
              <a:rPr lang="zh-CN" altLang="en-US" dirty="0" smtClean="0"/>
              <a:t> </a:t>
            </a:r>
            <a:r>
              <a:rPr lang="en-US" altLang="zh-CN" dirty="0" smtClean="0"/>
              <a:t>Test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Ticket</a:t>
            </a:r>
            <a:r>
              <a:rPr lang="zh-CN" altLang="en-US" dirty="0" smtClean="0"/>
              <a:t> </a:t>
            </a:r>
            <a:r>
              <a:rPr lang="en-US" altLang="zh-CN" dirty="0" smtClean="0"/>
              <a:t>Sale	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6941"/>
            <a:ext cx="9143999" cy="467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5046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6A9C41"/>
      </a:dk2>
      <a:lt2>
        <a:srgbClr val="E7E6E6"/>
      </a:lt2>
      <a:accent1>
        <a:srgbClr val="A7D535"/>
      </a:accent1>
      <a:accent2>
        <a:srgbClr val="EACA4F"/>
      </a:accent2>
      <a:accent3>
        <a:srgbClr val="FD9850"/>
      </a:accent3>
      <a:accent4>
        <a:srgbClr val="F46442"/>
      </a:accent4>
      <a:accent5>
        <a:srgbClr val="54D289"/>
      </a:accent5>
      <a:accent6>
        <a:srgbClr val="6AD8CB"/>
      </a:accent6>
      <a:hlink>
        <a:srgbClr val="CAFB50"/>
      </a:hlink>
      <a:folHlink>
        <a:srgbClr val="DEFF8B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92000"/>
                <a:satMod val="200000"/>
                <a:lumMod val="13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106000"/>
                <a:satMod val="120000"/>
                <a:lumMod val="7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B587E4A9-1405-4B4F-8BC3-512EE08D2EB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Berlin</Template>
  <TotalTime>880</TotalTime>
  <Words>739</Words>
  <Application>Microsoft Macintosh PowerPoint</Application>
  <PresentationFormat>On-screen Show (4:3)</PresentationFormat>
  <Paragraphs>137</Paragraphs>
  <Slides>21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Calibri</vt:lpstr>
      <vt:lpstr>Trebuchet MS</vt:lpstr>
      <vt:lpstr>Wingdings</vt:lpstr>
      <vt:lpstr>宋体</vt:lpstr>
      <vt:lpstr>Arial</vt:lpstr>
      <vt:lpstr>Berlin</vt:lpstr>
      <vt:lpstr>Movie Theater</vt:lpstr>
      <vt:lpstr>Goals</vt:lpstr>
      <vt:lpstr>Use Case</vt:lpstr>
      <vt:lpstr>Demo</vt:lpstr>
      <vt:lpstr>PowerPoint Presentation</vt:lpstr>
      <vt:lpstr>Structure</vt:lpstr>
      <vt:lpstr>Design For Ticket Sale</vt:lpstr>
      <vt:lpstr>Concepts Implemented</vt:lpstr>
      <vt:lpstr>Load Test For Ticket Sale </vt:lpstr>
      <vt:lpstr>Load Test</vt:lpstr>
      <vt:lpstr>Movie Tweet Analysis</vt:lpstr>
      <vt:lpstr>Procedures For Our Analysis</vt:lpstr>
      <vt:lpstr>Data Exploration</vt:lpstr>
      <vt:lpstr>Data Preprocessing</vt:lpstr>
      <vt:lpstr>Model Building</vt:lpstr>
      <vt:lpstr>Model Evaluation</vt:lpstr>
      <vt:lpstr>Tweet Sentiment Prediction</vt:lpstr>
      <vt:lpstr>Publisher And Subscriber Pattern</vt:lpstr>
      <vt:lpstr>Tool involved</vt:lpstr>
      <vt:lpstr>Acceptance Criteria</vt:lpstr>
      <vt:lpstr>Thank You</vt:lpstr>
    </vt:vector>
  </TitlesOfParts>
  <Company/>
  <LinksUpToDate>false</LinksUpToDate>
  <SharedDoc>false</SharedDoc>
  <HyperlinksChanged>false</HyperlinksChanged>
  <AppVersion>15.0024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Theater</dc:title>
  <dc:creator>Qiaomin Ling</dc:creator>
  <cp:lastModifiedBy>administrator</cp:lastModifiedBy>
  <cp:revision>64</cp:revision>
  <dcterms:created xsi:type="dcterms:W3CDTF">2016-12-09T07:32:31Z</dcterms:created>
  <dcterms:modified xsi:type="dcterms:W3CDTF">2016-12-09T22:14:23Z</dcterms:modified>
</cp:coreProperties>
</file>

<file path=docProps/thumbnail.jpeg>
</file>